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45"/>
  </p:notesMasterIdLst>
  <p:sldIdLst>
    <p:sldId id="256" r:id="rId5"/>
    <p:sldId id="259" r:id="rId6"/>
    <p:sldId id="265" r:id="rId7"/>
    <p:sldId id="266" r:id="rId8"/>
    <p:sldId id="298" r:id="rId9"/>
    <p:sldId id="323" r:id="rId10"/>
    <p:sldId id="299" r:id="rId11"/>
    <p:sldId id="315" r:id="rId12"/>
    <p:sldId id="300" r:id="rId13"/>
    <p:sldId id="301" r:id="rId14"/>
    <p:sldId id="302" r:id="rId15"/>
    <p:sldId id="303" r:id="rId16"/>
    <p:sldId id="304" r:id="rId17"/>
    <p:sldId id="322" r:id="rId18"/>
    <p:sldId id="316" r:id="rId19"/>
    <p:sldId id="306" r:id="rId20"/>
    <p:sldId id="324" r:id="rId21"/>
    <p:sldId id="307" r:id="rId22"/>
    <p:sldId id="309" r:id="rId23"/>
    <p:sldId id="310" r:id="rId24"/>
    <p:sldId id="286" r:id="rId25"/>
    <p:sldId id="321" r:id="rId26"/>
    <p:sldId id="317" r:id="rId27"/>
    <p:sldId id="261" r:id="rId28"/>
    <p:sldId id="262" r:id="rId29"/>
    <p:sldId id="263" r:id="rId30"/>
    <p:sldId id="285" r:id="rId31"/>
    <p:sldId id="325" r:id="rId32"/>
    <p:sldId id="326" r:id="rId33"/>
    <p:sldId id="264" r:id="rId34"/>
    <p:sldId id="257" r:id="rId35"/>
    <p:sldId id="319" r:id="rId36"/>
    <p:sldId id="318" r:id="rId37"/>
    <p:sldId id="294" r:id="rId38"/>
    <p:sldId id="311" r:id="rId39"/>
    <p:sldId id="312" r:id="rId40"/>
    <p:sldId id="295" r:id="rId41"/>
    <p:sldId id="320" r:id="rId42"/>
    <p:sldId id="296" r:id="rId43"/>
    <p:sldId id="297"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200"/>
    <a:srgbClr val="3B3C3E"/>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96"/>
    <p:restoredTop sz="86059"/>
  </p:normalViewPr>
  <p:slideViewPr>
    <p:cSldViewPr snapToGrid="0" snapToObjects="1">
      <p:cViewPr varScale="1">
        <p:scale>
          <a:sx n="113" d="100"/>
          <a:sy n="113" d="100"/>
        </p:scale>
        <p:origin x="928"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yupinglu/OneDrive/project/document/r-more-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yupinglu/OneDrive/project/document/r-more-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yupinglu/OneDrive/project/document/r-more-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yupinglu/OneDrive/project/weighted_paraclique/result/wp.summar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yupinglu/OneDrive/project/weighted_paraclique/result/wp.summar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Robustness!$B$1</c:f>
              <c:strCache>
                <c:ptCount val="1"/>
                <c:pt idx="0">
                  <c:v>Paraclique(Spectral)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Robustness!$A$2:$A$25</c:f>
              <c:strCache>
                <c:ptCount val="24"/>
                <c:pt idx="0">
                  <c:v>GDS1534</c:v>
                </c:pt>
                <c:pt idx="1">
                  <c:v>GDS2267</c:v>
                </c:pt>
                <c:pt idx="2">
                  <c:v>GDS1013</c:v>
                </c:pt>
                <c:pt idx="3">
                  <c:v>GDS772</c:v>
                </c:pt>
                <c:pt idx="4">
                  <c:v>GDS1674</c:v>
                </c:pt>
                <c:pt idx="5">
                  <c:v>GDS5160</c:v>
                </c:pt>
                <c:pt idx="6">
                  <c:v>GDS2674</c:v>
                </c:pt>
                <c:pt idx="7">
                  <c:v>GDS2663</c:v>
                </c:pt>
                <c:pt idx="8">
                  <c:v>GDS3332</c:v>
                </c:pt>
                <c:pt idx="9">
                  <c:v>GDS5162</c:v>
                </c:pt>
                <c:pt idx="10">
                  <c:v>GDS2969</c:v>
                </c:pt>
                <c:pt idx="11">
                  <c:v>GDS516</c:v>
                </c:pt>
                <c:pt idx="12">
                  <c:v>GDS1103</c:v>
                </c:pt>
                <c:pt idx="13">
                  <c:v>GDS777</c:v>
                </c:pt>
                <c:pt idx="14">
                  <c:v>GDS2504</c:v>
                </c:pt>
                <c:pt idx="15">
                  <c:v>GDS664</c:v>
                </c:pt>
                <c:pt idx="16">
                  <c:v>GDS5010</c:v>
                </c:pt>
                <c:pt idx="17">
                  <c:v>GDS3870</c:v>
                </c:pt>
                <c:pt idx="18">
                  <c:v>GDS344</c:v>
                </c:pt>
                <c:pt idx="19">
                  <c:v>GDS2508</c:v>
                </c:pt>
                <c:pt idx="20">
                  <c:v>GDS2485</c:v>
                </c:pt>
                <c:pt idx="21">
                  <c:v>GDS1842</c:v>
                </c:pt>
                <c:pt idx="22">
                  <c:v>GDS653</c:v>
                </c:pt>
                <c:pt idx="23">
                  <c:v>GDS1399</c:v>
                </c:pt>
              </c:strCache>
            </c:strRef>
          </c:cat>
          <c:val>
            <c:numRef>
              <c:f>Robustness!$B$2:$B$25</c:f>
              <c:numCache>
                <c:formatCode>General</c:formatCode>
                <c:ptCount val="24"/>
                <c:pt idx="0">
                  <c:v>0.68755900000000003</c:v>
                </c:pt>
                <c:pt idx="1">
                  <c:v>0.69508400000000004</c:v>
                </c:pt>
                <c:pt idx="2">
                  <c:v>0.76696799999999998</c:v>
                </c:pt>
                <c:pt idx="3">
                  <c:v>0.77809099999999998</c:v>
                </c:pt>
                <c:pt idx="4">
                  <c:v>0.80319099999999999</c:v>
                </c:pt>
                <c:pt idx="5">
                  <c:v>0.81050699999999998</c:v>
                </c:pt>
                <c:pt idx="6">
                  <c:v>0.81629200000000002</c:v>
                </c:pt>
                <c:pt idx="7">
                  <c:v>0.81687100000000001</c:v>
                </c:pt>
                <c:pt idx="8">
                  <c:v>0.82813400000000004</c:v>
                </c:pt>
                <c:pt idx="9">
                  <c:v>0.85622299999999996</c:v>
                </c:pt>
                <c:pt idx="10">
                  <c:v>0.86916599999999999</c:v>
                </c:pt>
                <c:pt idx="11">
                  <c:v>0.87433099999999997</c:v>
                </c:pt>
                <c:pt idx="12">
                  <c:v>0.88107899999999995</c:v>
                </c:pt>
                <c:pt idx="13">
                  <c:v>0.89882600000000001</c:v>
                </c:pt>
                <c:pt idx="14">
                  <c:v>0.90993900000000005</c:v>
                </c:pt>
                <c:pt idx="15">
                  <c:v>0.92195000000000005</c:v>
                </c:pt>
                <c:pt idx="16">
                  <c:v>0.92607200000000001</c:v>
                </c:pt>
                <c:pt idx="17">
                  <c:v>0.96643199999999996</c:v>
                </c:pt>
                <c:pt idx="18">
                  <c:v>1</c:v>
                </c:pt>
                <c:pt idx="19">
                  <c:v>1</c:v>
                </c:pt>
                <c:pt idx="20">
                  <c:v>1</c:v>
                </c:pt>
                <c:pt idx="21">
                  <c:v>1</c:v>
                </c:pt>
                <c:pt idx="22">
                  <c:v>1</c:v>
                </c:pt>
                <c:pt idx="23">
                  <c:v>1</c:v>
                </c:pt>
              </c:numCache>
            </c:numRef>
          </c:val>
          <c:smooth val="0"/>
          <c:extLst>
            <c:ext xmlns:c16="http://schemas.microsoft.com/office/drawing/2014/chart" uri="{C3380CC4-5D6E-409C-BE32-E72D297353CC}">
              <c16:uniqueId val="{00000000-34D8-D04B-BBCB-6B4CE9BFFFDC}"/>
            </c:ext>
          </c:extLst>
        </c:ser>
        <c:ser>
          <c:idx val="1"/>
          <c:order val="1"/>
          <c:tx>
            <c:strRef>
              <c:f>Robustness!$C$1</c:f>
              <c:strCache>
                <c:ptCount val="1"/>
                <c:pt idx="0">
                  <c:v>K-means</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Robustness!$A$2:$A$25</c:f>
              <c:strCache>
                <c:ptCount val="24"/>
                <c:pt idx="0">
                  <c:v>GDS1534</c:v>
                </c:pt>
                <c:pt idx="1">
                  <c:v>GDS2267</c:v>
                </c:pt>
                <c:pt idx="2">
                  <c:v>GDS1013</c:v>
                </c:pt>
                <c:pt idx="3">
                  <c:v>GDS772</c:v>
                </c:pt>
                <c:pt idx="4">
                  <c:v>GDS1674</c:v>
                </c:pt>
                <c:pt idx="5">
                  <c:v>GDS5160</c:v>
                </c:pt>
                <c:pt idx="6">
                  <c:v>GDS2674</c:v>
                </c:pt>
                <c:pt idx="7">
                  <c:v>GDS2663</c:v>
                </c:pt>
                <c:pt idx="8">
                  <c:v>GDS3332</c:v>
                </c:pt>
                <c:pt idx="9">
                  <c:v>GDS5162</c:v>
                </c:pt>
                <c:pt idx="10">
                  <c:v>GDS2969</c:v>
                </c:pt>
                <c:pt idx="11">
                  <c:v>GDS516</c:v>
                </c:pt>
                <c:pt idx="12">
                  <c:v>GDS1103</c:v>
                </c:pt>
                <c:pt idx="13">
                  <c:v>GDS777</c:v>
                </c:pt>
                <c:pt idx="14">
                  <c:v>GDS2504</c:v>
                </c:pt>
                <c:pt idx="15">
                  <c:v>GDS664</c:v>
                </c:pt>
                <c:pt idx="16">
                  <c:v>GDS5010</c:v>
                </c:pt>
                <c:pt idx="17">
                  <c:v>GDS3870</c:v>
                </c:pt>
                <c:pt idx="18">
                  <c:v>GDS344</c:v>
                </c:pt>
                <c:pt idx="19">
                  <c:v>GDS2508</c:v>
                </c:pt>
                <c:pt idx="20">
                  <c:v>GDS2485</c:v>
                </c:pt>
                <c:pt idx="21">
                  <c:v>GDS1842</c:v>
                </c:pt>
                <c:pt idx="22">
                  <c:v>GDS653</c:v>
                </c:pt>
                <c:pt idx="23">
                  <c:v>GDS1399</c:v>
                </c:pt>
              </c:strCache>
            </c:strRef>
          </c:cat>
          <c:val>
            <c:numRef>
              <c:f>Robustness!$C$2:$C$25</c:f>
              <c:numCache>
                <c:formatCode>General</c:formatCode>
                <c:ptCount val="24"/>
                <c:pt idx="0">
                  <c:v>0.339669</c:v>
                </c:pt>
                <c:pt idx="1">
                  <c:v>0.36866599999999999</c:v>
                </c:pt>
                <c:pt idx="2">
                  <c:v>0.41655999999999999</c:v>
                </c:pt>
                <c:pt idx="3">
                  <c:v>0.29921599999999998</c:v>
                </c:pt>
                <c:pt idx="4">
                  <c:v>0.33334000000000003</c:v>
                </c:pt>
                <c:pt idx="5">
                  <c:v>0.30939499999999998</c:v>
                </c:pt>
                <c:pt idx="6">
                  <c:v>0.22054000000000001</c:v>
                </c:pt>
                <c:pt idx="7">
                  <c:v>0.343723</c:v>
                </c:pt>
                <c:pt idx="8">
                  <c:v>0.31002600000000002</c:v>
                </c:pt>
                <c:pt idx="9">
                  <c:v>0.32062400000000002</c:v>
                </c:pt>
                <c:pt idx="10">
                  <c:v>0.349694</c:v>
                </c:pt>
                <c:pt idx="11">
                  <c:v>0.25717400000000001</c:v>
                </c:pt>
                <c:pt idx="12">
                  <c:v>0.41131499999999999</c:v>
                </c:pt>
                <c:pt idx="13">
                  <c:v>0.418215</c:v>
                </c:pt>
                <c:pt idx="14">
                  <c:v>0.26152300000000001</c:v>
                </c:pt>
                <c:pt idx="15">
                  <c:v>0.28445900000000002</c:v>
                </c:pt>
                <c:pt idx="16">
                  <c:v>0.336391</c:v>
                </c:pt>
                <c:pt idx="17">
                  <c:v>0.28635300000000002</c:v>
                </c:pt>
                <c:pt idx="18">
                  <c:v>0.39185500000000001</c:v>
                </c:pt>
                <c:pt idx="19">
                  <c:v>0.29138399999999998</c:v>
                </c:pt>
                <c:pt idx="20">
                  <c:v>0.53102899999999997</c:v>
                </c:pt>
                <c:pt idx="21">
                  <c:v>0.23640900000000001</c:v>
                </c:pt>
                <c:pt idx="22">
                  <c:v>0.24548500000000001</c:v>
                </c:pt>
                <c:pt idx="23">
                  <c:v>0.31641599999999998</c:v>
                </c:pt>
              </c:numCache>
            </c:numRef>
          </c:val>
          <c:smooth val="0"/>
          <c:extLst>
            <c:ext xmlns:c16="http://schemas.microsoft.com/office/drawing/2014/chart" uri="{C3380CC4-5D6E-409C-BE32-E72D297353CC}">
              <c16:uniqueId val="{00000001-34D8-D04B-BBCB-6B4CE9BFFFDC}"/>
            </c:ext>
          </c:extLst>
        </c:ser>
        <c:ser>
          <c:idx val="2"/>
          <c:order val="2"/>
          <c:tx>
            <c:strRef>
              <c:f>Robustness!$D$1</c:f>
              <c:strCache>
                <c:ptCount val="1"/>
                <c:pt idx="0">
                  <c:v>WGCNA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Robustness!$A$2:$A$25</c:f>
              <c:strCache>
                <c:ptCount val="24"/>
                <c:pt idx="0">
                  <c:v>GDS1534</c:v>
                </c:pt>
                <c:pt idx="1">
                  <c:v>GDS2267</c:v>
                </c:pt>
                <c:pt idx="2">
                  <c:v>GDS1013</c:v>
                </c:pt>
                <c:pt idx="3">
                  <c:v>GDS772</c:v>
                </c:pt>
                <c:pt idx="4">
                  <c:v>GDS1674</c:v>
                </c:pt>
                <c:pt idx="5">
                  <c:v>GDS5160</c:v>
                </c:pt>
                <c:pt idx="6">
                  <c:v>GDS2674</c:v>
                </c:pt>
                <c:pt idx="7">
                  <c:v>GDS2663</c:v>
                </c:pt>
                <c:pt idx="8">
                  <c:v>GDS3332</c:v>
                </c:pt>
                <c:pt idx="9">
                  <c:v>GDS5162</c:v>
                </c:pt>
                <c:pt idx="10">
                  <c:v>GDS2969</c:v>
                </c:pt>
                <c:pt idx="11">
                  <c:v>GDS516</c:v>
                </c:pt>
                <c:pt idx="12">
                  <c:v>GDS1103</c:v>
                </c:pt>
                <c:pt idx="13">
                  <c:v>GDS777</c:v>
                </c:pt>
                <c:pt idx="14">
                  <c:v>GDS2504</c:v>
                </c:pt>
                <c:pt idx="15">
                  <c:v>GDS664</c:v>
                </c:pt>
                <c:pt idx="16">
                  <c:v>GDS5010</c:v>
                </c:pt>
                <c:pt idx="17">
                  <c:v>GDS3870</c:v>
                </c:pt>
                <c:pt idx="18">
                  <c:v>GDS344</c:v>
                </c:pt>
                <c:pt idx="19">
                  <c:v>GDS2508</c:v>
                </c:pt>
                <c:pt idx="20">
                  <c:v>GDS2485</c:v>
                </c:pt>
                <c:pt idx="21">
                  <c:v>GDS1842</c:v>
                </c:pt>
                <c:pt idx="22">
                  <c:v>GDS653</c:v>
                </c:pt>
                <c:pt idx="23">
                  <c:v>GDS1399</c:v>
                </c:pt>
              </c:strCache>
            </c:strRef>
          </c:cat>
          <c:val>
            <c:numRef>
              <c:f>Robustness!$D$2:$D$25</c:f>
              <c:numCache>
                <c:formatCode>General</c:formatCode>
                <c:ptCount val="24"/>
                <c:pt idx="0">
                  <c:v>0.248308</c:v>
                </c:pt>
                <c:pt idx="1">
                  <c:v>0.31655899999999998</c:v>
                </c:pt>
                <c:pt idx="2">
                  <c:v>0.31941799999999998</c:v>
                </c:pt>
                <c:pt idx="3">
                  <c:v>0.21010400000000001</c:v>
                </c:pt>
                <c:pt idx="4">
                  <c:v>0.20733299999999999</c:v>
                </c:pt>
                <c:pt idx="5">
                  <c:v>0.45554099999999997</c:v>
                </c:pt>
                <c:pt idx="6">
                  <c:v>0.21396200000000001</c:v>
                </c:pt>
                <c:pt idx="7">
                  <c:v>0.31489699999999998</c:v>
                </c:pt>
                <c:pt idx="8">
                  <c:v>0.32014100000000001</c:v>
                </c:pt>
                <c:pt idx="9">
                  <c:v>0.37086799999999998</c:v>
                </c:pt>
                <c:pt idx="10">
                  <c:v>0.26574599999999998</c:v>
                </c:pt>
                <c:pt idx="11">
                  <c:v>0.35922500000000002</c:v>
                </c:pt>
                <c:pt idx="12">
                  <c:v>0.27532000000000001</c:v>
                </c:pt>
                <c:pt idx="13">
                  <c:v>0.22137699999999999</c:v>
                </c:pt>
                <c:pt idx="14">
                  <c:v>0.24615100000000001</c:v>
                </c:pt>
                <c:pt idx="15">
                  <c:v>0.35177399999999998</c:v>
                </c:pt>
                <c:pt idx="16">
                  <c:v>0.27518900000000002</c:v>
                </c:pt>
                <c:pt idx="17">
                  <c:v>0.26035799999999998</c:v>
                </c:pt>
                <c:pt idx="18">
                  <c:v>0.234018</c:v>
                </c:pt>
                <c:pt idx="19">
                  <c:v>0.18470800000000001</c:v>
                </c:pt>
                <c:pt idx="20">
                  <c:v>0.35663</c:v>
                </c:pt>
                <c:pt idx="21">
                  <c:v>0.18578</c:v>
                </c:pt>
                <c:pt idx="22">
                  <c:v>0.194443</c:v>
                </c:pt>
                <c:pt idx="23">
                  <c:v>0.283696</c:v>
                </c:pt>
              </c:numCache>
            </c:numRef>
          </c:val>
          <c:smooth val="0"/>
          <c:extLst>
            <c:ext xmlns:c16="http://schemas.microsoft.com/office/drawing/2014/chart" uri="{C3380CC4-5D6E-409C-BE32-E72D297353CC}">
              <c16:uniqueId val="{00000002-34D8-D04B-BBCB-6B4CE9BFFFDC}"/>
            </c:ext>
          </c:extLst>
        </c:ser>
        <c:ser>
          <c:idx val="3"/>
          <c:order val="3"/>
          <c:tx>
            <c:strRef>
              <c:f>Robustness!$E$1</c:f>
              <c:strCache>
                <c:ptCount val="1"/>
                <c:pt idx="0">
                  <c:v>Hierarchical</c:v>
                </c:pt>
              </c:strCache>
            </c:strRef>
          </c:tx>
          <c:spPr>
            <a:ln w="22225" cap="rnd">
              <a:solidFill>
                <a:schemeClr val="accent4"/>
              </a:solidFill>
              <a:round/>
            </a:ln>
            <a:effectLst/>
          </c:spPr>
          <c:marker>
            <c:symbol val="x"/>
            <c:size val="6"/>
            <c:spPr>
              <a:noFill/>
              <a:ln w="9525">
                <a:solidFill>
                  <a:schemeClr val="accent4"/>
                </a:solidFill>
                <a:round/>
              </a:ln>
              <a:effectLst/>
            </c:spPr>
          </c:marker>
          <c:cat>
            <c:strRef>
              <c:f>Robustness!$A$2:$A$25</c:f>
              <c:strCache>
                <c:ptCount val="24"/>
                <c:pt idx="0">
                  <c:v>GDS1534</c:v>
                </c:pt>
                <c:pt idx="1">
                  <c:v>GDS2267</c:v>
                </c:pt>
                <c:pt idx="2">
                  <c:v>GDS1013</c:v>
                </c:pt>
                <c:pt idx="3">
                  <c:v>GDS772</c:v>
                </c:pt>
                <c:pt idx="4">
                  <c:v>GDS1674</c:v>
                </c:pt>
                <c:pt idx="5">
                  <c:v>GDS5160</c:v>
                </c:pt>
                <c:pt idx="6">
                  <c:v>GDS2674</c:v>
                </c:pt>
                <c:pt idx="7">
                  <c:v>GDS2663</c:v>
                </c:pt>
                <c:pt idx="8">
                  <c:v>GDS3332</c:v>
                </c:pt>
                <c:pt idx="9">
                  <c:v>GDS5162</c:v>
                </c:pt>
                <c:pt idx="10">
                  <c:v>GDS2969</c:v>
                </c:pt>
                <c:pt idx="11">
                  <c:v>GDS516</c:v>
                </c:pt>
                <c:pt idx="12">
                  <c:v>GDS1103</c:v>
                </c:pt>
                <c:pt idx="13">
                  <c:v>GDS777</c:v>
                </c:pt>
                <c:pt idx="14">
                  <c:v>GDS2504</c:v>
                </c:pt>
                <c:pt idx="15">
                  <c:v>GDS664</c:v>
                </c:pt>
                <c:pt idx="16">
                  <c:v>GDS5010</c:v>
                </c:pt>
                <c:pt idx="17">
                  <c:v>GDS3870</c:v>
                </c:pt>
                <c:pt idx="18">
                  <c:v>GDS344</c:v>
                </c:pt>
                <c:pt idx="19">
                  <c:v>GDS2508</c:v>
                </c:pt>
                <c:pt idx="20">
                  <c:v>GDS2485</c:v>
                </c:pt>
                <c:pt idx="21">
                  <c:v>GDS1842</c:v>
                </c:pt>
                <c:pt idx="22">
                  <c:v>GDS653</c:v>
                </c:pt>
                <c:pt idx="23">
                  <c:v>GDS1399</c:v>
                </c:pt>
              </c:strCache>
            </c:strRef>
          </c:cat>
          <c:val>
            <c:numRef>
              <c:f>Robustness!$E$2:$E$25</c:f>
              <c:numCache>
                <c:formatCode>General</c:formatCode>
                <c:ptCount val="24"/>
                <c:pt idx="0">
                  <c:v>0.92352875000000001</c:v>
                </c:pt>
                <c:pt idx="1">
                  <c:v>0.94231025000000002</c:v>
                </c:pt>
                <c:pt idx="2">
                  <c:v>0.91010550000000001</c:v>
                </c:pt>
                <c:pt idx="3">
                  <c:v>0.94442649999999995</c:v>
                </c:pt>
                <c:pt idx="4">
                  <c:v>0.89665699999999993</c:v>
                </c:pt>
                <c:pt idx="5">
                  <c:v>0.90931499999999998</c:v>
                </c:pt>
                <c:pt idx="6">
                  <c:v>0.89113774999999995</c:v>
                </c:pt>
                <c:pt idx="7">
                  <c:v>0.93317499999999998</c:v>
                </c:pt>
                <c:pt idx="8">
                  <c:v>0.92643949999999997</c:v>
                </c:pt>
                <c:pt idx="9">
                  <c:v>0.86049875000000009</c:v>
                </c:pt>
                <c:pt idx="10">
                  <c:v>0.90770499999999998</c:v>
                </c:pt>
                <c:pt idx="11">
                  <c:v>0.90025549999999988</c:v>
                </c:pt>
                <c:pt idx="12">
                  <c:v>0.95519549999999998</c:v>
                </c:pt>
                <c:pt idx="13">
                  <c:v>0.89979225000000007</c:v>
                </c:pt>
                <c:pt idx="14">
                  <c:v>0.85510025000000001</c:v>
                </c:pt>
                <c:pt idx="15">
                  <c:v>0.91624375000000002</c:v>
                </c:pt>
                <c:pt idx="16">
                  <c:v>0.87494100000000008</c:v>
                </c:pt>
                <c:pt idx="17">
                  <c:v>0.9434547499999999</c:v>
                </c:pt>
                <c:pt idx="18">
                  <c:v>0.89060024999999998</c:v>
                </c:pt>
                <c:pt idx="19">
                  <c:v>0.92540175000000002</c:v>
                </c:pt>
                <c:pt idx="20">
                  <c:v>0.95639950000000007</c:v>
                </c:pt>
                <c:pt idx="21">
                  <c:v>0.88170899999999996</c:v>
                </c:pt>
                <c:pt idx="22">
                  <c:v>0.90672724999999998</c:v>
                </c:pt>
                <c:pt idx="23">
                  <c:v>0.90153775000000003</c:v>
                </c:pt>
              </c:numCache>
            </c:numRef>
          </c:val>
          <c:smooth val="0"/>
          <c:extLst>
            <c:ext xmlns:c16="http://schemas.microsoft.com/office/drawing/2014/chart" uri="{C3380CC4-5D6E-409C-BE32-E72D297353CC}">
              <c16:uniqueId val="{00000003-34D8-D04B-BBCB-6B4CE9BFFFDC}"/>
            </c:ext>
          </c:extLst>
        </c:ser>
        <c:ser>
          <c:idx val="4"/>
          <c:order val="4"/>
          <c:tx>
            <c:strRef>
              <c:f>Robustness!$F$1</c:f>
              <c:strCache>
                <c:ptCount val="1"/>
                <c:pt idx="0">
                  <c:v>NNN</c:v>
                </c:pt>
              </c:strCache>
            </c:strRef>
          </c:tx>
          <c:spPr>
            <a:ln w="22225" cap="rnd">
              <a:solidFill>
                <a:schemeClr val="accent5"/>
              </a:solidFill>
              <a:round/>
            </a:ln>
            <a:effectLst/>
          </c:spPr>
          <c:marker>
            <c:symbol val="star"/>
            <c:size val="6"/>
            <c:spPr>
              <a:noFill/>
              <a:ln w="9525">
                <a:solidFill>
                  <a:schemeClr val="accent5"/>
                </a:solidFill>
                <a:round/>
              </a:ln>
              <a:effectLst/>
            </c:spPr>
          </c:marker>
          <c:cat>
            <c:strRef>
              <c:f>Robustness!$A$2:$A$25</c:f>
              <c:strCache>
                <c:ptCount val="24"/>
                <c:pt idx="0">
                  <c:v>GDS1534</c:v>
                </c:pt>
                <c:pt idx="1">
                  <c:v>GDS2267</c:v>
                </c:pt>
                <c:pt idx="2">
                  <c:v>GDS1013</c:v>
                </c:pt>
                <c:pt idx="3">
                  <c:v>GDS772</c:v>
                </c:pt>
                <c:pt idx="4">
                  <c:v>GDS1674</c:v>
                </c:pt>
                <c:pt idx="5">
                  <c:v>GDS5160</c:v>
                </c:pt>
                <c:pt idx="6">
                  <c:v>GDS2674</c:v>
                </c:pt>
                <c:pt idx="7">
                  <c:v>GDS2663</c:v>
                </c:pt>
                <c:pt idx="8">
                  <c:v>GDS3332</c:v>
                </c:pt>
                <c:pt idx="9">
                  <c:v>GDS5162</c:v>
                </c:pt>
                <c:pt idx="10">
                  <c:v>GDS2969</c:v>
                </c:pt>
                <c:pt idx="11">
                  <c:v>GDS516</c:v>
                </c:pt>
                <c:pt idx="12">
                  <c:v>GDS1103</c:v>
                </c:pt>
                <c:pt idx="13">
                  <c:v>GDS777</c:v>
                </c:pt>
                <c:pt idx="14">
                  <c:v>GDS2504</c:v>
                </c:pt>
                <c:pt idx="15">
                  <c:v>GDS664</c:v>
                </c:pt>
                <c:pt idx="16">
                  <c:v>GDS5010</c:v>
                </c:pt>
                <c:pt idx="17">
                  <c:v>GDS3870</c:v>
                </c:pt>
                <c:pt idx="18">
                  <c:v>GDS344</c:v>
                </c:pt>
                <c:pt idx="19">
                  <c:v>GDS2508</c:v>
                </c:pt>
                <c:pt idx="20">
                  <c:v>GDS2485</c:v>
                </c:pt>
                <c:pt idx="21">
                  <c:v>GDS1842</c:v>
                </c:pt>
                <c:pt idx="22">
                  <c:v>GDS653</c:v>
                </c:pt>
                <c:pt idx="23">
                  <c:v>GDS1399</c:v>
                </c:pt>
              </c:strCache>
            </c:strRef>
          </c:cat>
          <c:val>
            <c:numRef>
              <c:f>Robustness!$F$2:$F$25</c:f>
              <c:numCache>
                <c:formatCode>General</c:formatCode>
                <c:ptCount val="24"/>
                <c:pt idx="0">
                  <c:v>0.17841099999999999</c:v>
                </c:pt>
                <c:pt idx="1">
                  <c:v>0.44838299999999998</c:v>
                </c:pt>
                <c:pt idx="2">
                  <c:v>0.31455699999999998</c:v>
                </c:pt>
                <c:pt idx="3">
                  <c:v>0.31357699999999999</c:v>
                </c:pt>
                <c:pt idx="4">
                  <c:v>0.393175</c:v>
                </c:pt>
                <c:pt idx="5">
                  <c:v>0.55388499999999996</c:v>
                </c:pt>
                <c:pt idx="6">
                  <c:v>0.31900400000000001</c:v>
                </c:pt>
                <c:pt idx="7">
                  <c:v>0.22109599999999999</c:v>
                </c:pt>
                <c:pt idx="8">
                  <c:v>0.34639799999999998</c:v>
                </c:pt>
                <c:pt idx="9">
                  <c:v>0.28909299999999999</c:v>
                </c:pt>
                <c:pt idx="10">
                  <c:v>0.34772700000000001</c:v>
                </c:pt>
                <c:pt idx="11">
                  <c:v>0.26932699999999998</c:v>
                </c:pt>
                <c:pt idx="12">
                  <c:v>0.356715</c:v>
                </c:pt>
                <c:pt idx="13">
                  <c:v>0.20319699999999999</c:v>
                </c:pt>
                <c:pt idx="14">
                  <c:v>0.32597500000000001</c:v>
                </c:pt>
                <c:pt idx="15">
                  <c:v>0.31553999999999999</c:v>
                </c:pt>
                <c:pt idx="16">
                  <c:v>0.26594099999999998</c:v>
                </c:pt>
                <c:pt idx="17">
                  <c:v>0.42151300000000003</c:v>
                </c:pt>
                <c:pt idx="18">
                  <c:v>0.29188500000000001</c:v>
                </c:pt>
                <c:pt idx="19">
                  <c:v>0.29330699999999998</c:v>
                </c:pt>
                <c:pt idx="20">
                  <c:v>0.18436900000000001</c:v>
                </c:pt>
                <c:pt idx="21">
                  <c:v>0.25662400000000002</c:v>
                </c:pt>
                <c:pt idx="22">
                  <c:v>0.27623199999999998</c:v>
                </c:pt>
                <c:pt idx="23">
                  <c:v>0.30574200000000001</c:v>
                </c:pt>
              </c:numCache>
            </c:numRef>
          </c:val>
          <c:smooth val="0"/>
          <c:extLst>
            <c:ext xmlns:c16="http://schemas.microsoft.com/office/drawing/2014/chart" uri="{C3380CC4-5D6E-409C-BE32-E72D297353CC}">
              <c16:uniqueId val="{00000004-34D8-D04B-BBCB-6B4CE9BFFFDC}"/>
            </c:ext>
          </c:extLst>
        </c:ser>
        <c:ser>
          <c:idx val="5"/>
          <c:order val="5"/>
          <c:tx>
            <c:strRef>
              <c:f>Robustness!$G$1</c:f>
              <c:strCache>
                <c:ptCount val="1"/>
                <c:pt idx="0">
                  <c:v>QT Clust</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strRef>
              <c:f>Robustness!$A$2:$A$25</c:f>
              <c:strCache>
                <c:ptCount val="24"/>
                <c:pt idx="0">
                  <c:v>GDS1534</c:v>
                </c:pt>
                <c:pt idx="1">
                  <c:v>GDS2267</c:v>
                </c:pt>
                <c:pt idx="2">
                  <c:v>GDS1013</c:v>
                </c:pt>
                <c:pt idx="3">
                  <c:v>GDS772</c:v>
                </c:pt>
                <c:pt idx="4">
                  <c:v>GDS1674</c:v>
                </c:pt>
                <c:pt idx="5">
                  <c:v>GDS5160</c:v>
                </c:pt>
                <c:pt idx="6">
                  <c:v>GDS2674</c:v>
                </c:pt>
                <c:pt idx="7">
                  <c:v>GDS2663</c:v>
                </c:pt>
                <c:pt idx="8">
                  <c:v>GDS3332</c:v>
                </c:pt>
                <c:pt idx="9">
                  <c:v>GDS5162</c:v>
                </c:pt>
                <c:pt idx="10">
                  <c:v>GDS2969</c:v>
                </c:pt>
                <c:pt idx="11">
                  <c:v>GDS516</c:v>
                </c:pt>
                <c:pt idx="12">
                  <c:v>GDS1103</c:v>
                </c:pt>
                <c:pt idx="13">
                  <c:v>GDS777</c:v>
                </c:pt>
                <c:pt idx="14">
                  <c:v>GDS2504</c:v>
                </c:pt>
                <c:pt idx="15">
                  <c:v>GDS664</c:v>
                </c:pt>
                <c:pt idx="16">
                  <c:v>GDS5010</c:v>
                </c:pt>
                <c:pt idx="17">
                  <c:v>GDS3870</c:v>
                </c:pt>
                <c:pt idx="18">
                  <c:v>GDS344</c:v>
                </c:pt>
                <c:pt idx="19">
                  <c:v>GDS2508</c:v>
                </c:pt>
                <c:pt idx="20">
                  <c:v>GDS2485</c:v>
                </c:pt>
                <c:pt idx="21">
                  <c:v>GDS1842</c:v>
                </c:pt>
                <c:pt idx="22">
                  <c:v>GDS653</c:v>
                </c:pt>
                <c:pt idx="23">
                  <c:v>GDS1399</c:v>
                </c:pt>
              </c:strCache>
            </c:strRef>
          </c:cat>
          <c:val>
            <c:numRef>
              <c:f>Robustness!$G$2:$G$25</c:f>
              <c:numCache>
                <c:formatCode>General</c:formatCode>
                <c:ptCount val="24"/>
                <c:pt idx="0">
                  <c:v>0.29418499999999997</c:v>
                </c:pt>
                <c:pt idx="1">
                  <c:v>0.322351</c:v>
                </c:pt>
                <c:pt idx="2">
                  <c:v>0.34930800000000001</c:v>
                </c:pt>
                <c:pt idx="3">
                  <c:v>0.239514</c:v>
                </c:pt>
                <c:pt idx="4">
                  <c:v>0.25917000000000001</c:v>
                </c:pt>
                <c:pt idx="5">
                  <c:v>0.34402199999999999</c:v>
                </c:pt>
                <c:pt idx="6">
                  <c:v>0.240067</c:v>
                </c:pt>
                <c:pt idx="7">
                  <c:v>0.36775600000000003</c:v>
                </c:pt>
                <c:pt idx="8">
                  <c:v>0.31996799999999997</c:v>
                </c:pt>
                <c:pt idx="9">
                  <c:v>0.33808899999999997</c:v>
                </c:pt>
                <c:pt idx="10">
                  <c:v>0.308249</c:v>
                </c:pt>
                <c:pt idx="11">
                  <c:v>0.29506500000000002</c:v>
                </c:pt>
                <c:pt idx="12">
                  <c:v>0.303369</c:v>
                </c:pt>
                <c:pt idx="13">
                  <c:v>0.26722800000000002</c:v>
                </c:pt>
                <c:pt idx="14">
                  <c:v>0.21823899999999999</c:v>
                </c:pt>
                <c:pt idx="15">
                  <c:v>0.30293500000000001</c:v>
                </c:pt>
                <c:pt idx="17">
                  <c:v>0.27862700000000001</c:v>
                </c:pt>
                <c:pt idx="18">
                  <c:v>0.23741200000000001</c:v>
                </c:pt>
                <c:pt idx="19">
                  <c:v>0.215116</c:v>
                </c:pt>
                <c:pt idx="20">
                  <c:v>0.211316</c:v>
                </c:pt>
                <c:pt idx="21">
                  <c:v>0.176702</c:v>
                </c:pt>
                <c:pt idx="22">
                  <c:v>0.24904599999999999</c:v>
                </c:pt>
                <c:pt idx="23">
                  <c:v>0.27033099999999999</c:v>
                </c:pt>
              </c:numCache>
            </c:numRef>
          </c:val>
          <c:smooth val="0"/>
          <c:extLst>
            <c:ext xmlns:c16="http://schemas.microsoft.com/office/drawing/2014/chart" uri="{C3380CC4-5D6E-409C-BE32-E72D297353CC}">
              <c16:uniqueId val="{00000005-34D8-D04B-BBCB-6B4CE9BFFFDC}"/>
            </c:ext>
          </c:extLst>
        </c:ser>
        <c:ser>
          <c:idx val="6"/>
          <c:order val="6"/>
          <c:tx>
            <c:strRef>
              <c:f>Robustness!$H$1</c:f>
              <c:strCache>
                <c:ptCount val="1"/>
                <c:pt idx="0">
                  <c:v>SOM</c:v>
                </c:pt>
              </c:strCache>
            </c:strRef>
          </c:tx>
          <c:spPr>
            <a:ln w="22225" cap="rnd">
              <a:solidFill>
                <a:schemeClr val="accent1">
                  <a:lumMod val="60000"/>
                </a:schemeClr>
              </a:solidFill>
              <a:round/>
            </a:ln>
            <a:effectLst/>
          </c:spPr>
          <c:marker>
            <c:symbol val="plus"/>
            <c:size val="6"/>
            <c:spPr>
              <a:noFill/>
              <a:ln w="9525">
                <a:solidFill>
                  <a:schemeClr val="accent1">
                    <a:lumMod val="60000"/>
                  </a:schemeClr>
                </a:solidFill>
                <a:round/>
              </a:ln>
              <a:effectLst/>
            </c:spPr>
          </c:marker>
          <c:cat>
            <c:strRef>
              <c:f>Robustness!$A$2:$A$25</c:f>
              <c:strCache>
                <c:ptCount val="24"/>
                <c:pt idx="0">
                  <c:v>GDS1534</c:v>
                </c:pt>
                <c:pt idx="1">
                  <c:v>GDS2267</c:v>
                </c:pt>
                <c:pt idx="2">
                  <c:v>GDS1013</c:v>
                </c:pt>
                <c:pt idx="3">
                  <c:v>GDS772</c:v>
                </c:pt>
                <c:pt idx="4">
                  <c:v>GDS1674</c:v>
                </c:pt>
                <c:pt idx="5">
                  <c:v>GDS5160</c:v>
                </c:pt>
                <c:pt idx="6">
                  <c:v>GDS2674</c:v>
                </c:pt>
                <c:pt idx="7">
                  <c:v>GDS2663</c:v>
                </c:pt>
                <c:pt idx="8">
                  <c:v>GDS3332</c:v>
                </c:pt>
                <c:pt idx="9">
                  <c:v>GDS5162</c:v>
                </c:pt>
                <c:pt idx="10">
                  <c:v>GDS2969</c:v>
                </c:pt>
                <c:pt idx="11">
                  <c:v>GDS516</c:v>
                </c:pt>
                <c:pt idx="12">
                  <c:v>GDS1103</c:v>
                </c:pt>
                <c:pt idx="13">
                  <c:v>GDS777</c:v>
                </c:pt>
                <c:pt idx="14">
                  <c:v>GDS2504</c:v>
                </c:pt>
                <c:pt idx="15">
                  <c:v>GDS664</c:v>
                </c:pt>
                <c:pt idx="16">
                  <c:v>GDS5010</c:v>
                </c:pt>
                <c:pt idx="17">
                  <c:v>GDS3870</c:v>
                </c:pt>
                <c:pt idx="18">
                  <c:v>GDS344</c:v>
                </c:pt>
                <c:pt idx="19">
                  <c:v>GDS2508</c:v>
                </c:pt>
                <c:pt idx="20">
                  <c:v>GDS2485</c:v>
                </c:pt>
                <c:pt idx="21">
                  <c:v>GDS1842</c:v>
                </c:pt>
                <c:pt idx="22">
                  <c:v>GDS653</c:v>
                </c:pt>
                <c:pt idx="23">
                  <c:v>GDS1399</c:v>
                </c:pt>
              </c:strCache>
            </c:strRef>
          </c:cat>
          <c:val>
            <c:numRef>
              <c:f>Robustness!$H$2:$H$25</c:f>
              <c:numCache>
                <c:formatCode>General</c:formatCode>
                <c:ptCount val="24"/>
                <c:pt idx="0">
                  <c:v>0.32539000000000001</c:v>
                </c:pt>
                <c:pt idx="1">
                  <c:v>0.41916599999999998</c:v>
                </c:pt>
                <c:pt idx="2">
                  <c:v>0.467783</c:v>
                </c:pt>
                <c:pt idx="3">
                  <c:v>0.349908</c:v>
                </c:pt>
                <c:pt idx="4">
                  <c:v>0.34451399999999999</c:v>
                </c:pt>
                <c:pt idx="5">
                  <c:v>0.42297699999999999</c:v>
                </c:pt>
                <c:pt idx="6">
                  <c:v>0.29789300000000002</c:v>
                </c:pt>
                <c:pt idx="7">
                  <c:v>0.40731000000000001</c:v>
                </c:pt>
                <c:pt idx="8">
                  <c:v>0.38988499999999998</c:v>
                </c:pt>
                <c:pt idx="9">
                  <c:v>0.33103300000000002</c:v>
                </c:pt>
                <c:pt idx="10">
                  <c:v>0.38264199999999998</c:v>
                </c:pt>
                <c:pt idx="11">
                  <c:v>0.35323199999999999</c:v>
                </c:pt>
                <c:pt idx="12">
                  <c:v>0.413045</c:v>
                </c:pt>
                <c:pt idx="13">
                  <c:v>0.37027599999999999</c:v>
                </c:pt>
                <c:pt idx="14">
                  <c:v>0.37926799999999999</c:v>
                </c:pt>
                <c:pt idx="15">
                  <c:v>0.31235400000000002</c:v>
                </c:pt>
                <c:pt idx="16">
                  <c:v>0.20233400000000001</c:v>
                </c:pt>
                <c:pt idx="17">
                  <c:v>0.28222000000000003</c:v>
                </c:pt>
                <c:pt idx="18">
                  <c:v>0.34956500000000001</c:v>
                </c:pt>
                <c:pt idx="19">
                  <c:v>0.40856799999999999</c:v>
                </c:pt>
                <c:pt idx="20">
                  <c:v>0.26224900000000001</c:v>
                </c:pt>
                <c:pt idx="21">
                  <c:v>0.33711400000000002</c:v>
                </c:pt>
                <c:pt idx="22">
                  <c:v>0.35498600000000002</c:v>
                </c:pt>
                <c:pt idx="23">
                  <c:v>0.35489199999999999</c:v>
                </c:pt>
              </c:numCache>
            </c:numRef>
          </c:val>
          <c:smooth val="0"/>
          <c:extLst>
            <c:ext xmlns:c16="http://schemas.microsoft.com/office/drawing/2014/chart" uri="{C3380CC4-5D6E-409C-BE32-E72D297353CC}">
              <c16:uniqueId val="{00000006-34D8-D04B-BBCB-6B4CE9BFFFDC}"/>
            </c:ext>
          </c:extLst>
        </c:ser>
        <c:ser>
          <c:idx val="7"/>
          <c:order val="7"/>
          <c:tx>
            <c:strRef>
              <c:f>Robustness!$I$1</c:f>
              <c:strCache>
                <c:ptCount val="1"/>
                <c:pt idx="0">
                  <c:v>CLICK</c:v>
                </c:pt>
              </c:strCache>
            </c:strRef>
          </c:tx>
          <c:spPr>
            <a:ln w="22225" cap="rnd">
              <a:solidFill>
                <a:schemeClr val="accent2">
                  <a:lumMod val="60000"/>
                </a:schemeClr>
              </a:solidFill>
              <a:round/>
            </a:ln>
            <a:effectLst/>
          </c:spPr>
          <c:marker>
            <c:symbol val="dot"/>
            <c:size val="6"/>
            <c:spPr>
              <a:solidFill>
                <a:schemeClr val="accent2">
                  <a:lumMod val="60000"/>
                </a:schemeClr>
              </a:solidFill>
              <a:ln w="9525">
                <a:solidFill>
                  <a:schemeClr val="accent2">
                    <a:lumMod val="60000"/>
                  </a:schemeClr>
                </a:solidFill>
                <a:round/>
              </a:ln>
              <a:effectLst/>
            </c:spPr>
          </c:marker>
          <c:cat>
            <c:strRef>
              <c:f>Robustness!$A$2:$A$25</c:f>
              <c:strCache>
                <c:ptCount val="24"/>
                <c:pt idx="0">
                  <c:v>GDS1534</c:v>
                </c:pt>
                <c:pt idx="1">
                  <c:v>GDS2267</c:v>
                </c:pt>
                <c:pt idx="2">
                  <c:v>GDS1013</c:v>
                </c:pt>
                <c:pt idx="3">
                  <c:v>GDS772</c:v>
                </c:pt>
                <c:pt idx="4">
                  <c:v>GDS1674</c:v>
                </c:pt>
                <c:pt idx="5">
                  <c:v>GDS5160</c:v>
                </c:pt>
                <c:pt idx="6">
                  <c:v>GDS2674</c:v>
                </c:pt>
                <c:pt idx="7">
                  <c:v>GDS2663</c:v>
                </c:pt>
                <c:pt idx="8">
                  <c:v>GDS3332</c:v>
                </c:pt>
                <c:pt idx="9">
                  <c:v>GDS5162</c:v>
                </c:pt>
                <c:pt idx="10">
                  <c:v>GDS2969</c:v>
                </c:pt>
                <c:pt idx="11">
                  <c:v>GDS516</c:v>
                </c:pt>
                <c:pt idx="12">
                  <c:v>GDS1103</c:v>
                </c:pt>
                <c:pt idx="13">
                  <c:v>GDS777</c:v>
                </c:pt>
                <c:pt idx="14">
                  <c:v>GDS2504</c:v>
                </c:pt>
                <c:pt idx="15">
                  <c:v>GDS664</c:v>
                </c:pt>
                <c:pt idx="16">
                  <c:v>GDS5010</c:v>
                </c:pt>
                <c:pt idx="17">
                  <c:v>GDS3870</c:v>
                </c:pt>
                <c:pt idx="18">
                  <c:v>GDS344</c:v>
                </c:pt>
                <c:pt idx="19">
                  <c:v>GDS2508</c:v>
                </c:pt>
                <c:pt idx="20">
                  <c:v>GDS2485</c:v>
                </c:pt>
                <c:pt idx="21">
                  <c:v>GDS1842</c:v>
                </c:pt>
                <c:pt idx="22">
                  <c:v>GDS653</c:v>
                </c:pt>
                <c:pt idx="23">
                  <c:v>GDS1399</c:v>
                </c:pt>
              </c:strCache>
            </c:strRef>
          </c:cat>
          <c:val>
            <c:numRef>
              <c:f>Robustness!$I$2:$I$25</c:f>
              <c:numCache>
                <c:formatCode>General</c:formatCode>
                <c:ptCount val="24"/>
                <c:pt idx="0">
                  <c:v>0.42077100000000001</c:v>
                </c:pt>
                <c:pt idx="1">
                  <c:v>0.50177799999999995</c:v>
                </c:pt>
                <c:pt idx="2">
                  <c:v>0.46668399999999999</c:v>
                </c:pt>
                <c:pt idx="3">
                  <c:v>0.43237399999999998</c:v>
                </c:pt>
                <c:pt idx="4">
                  <c:v>0.35577199999999998</c:v>
                </c:pt>
                <c:pt idx="5">
                  <c:v>0.57689000000000001</c:v>
                </c:pt>
                <c:pt idx="6">
                  <c:v>0.30985099999999999</c:v>
                </c:pt>
                <c:pt idx="7">
                  <c:v>0.85450099999999996</c:v>
                </c:pt>
                <c:pt idx="8">
                  <c:v>0.500973</c:v>
                </c:pt>
                <c:pt idx="9">
                  <c:v>0.37638199999999999</c:v>
                </c:pt>
                <c:pt idx="10">
                  <c:v>0.59319</c:v>
                </c:pt>
                <c:pt idx="11">
                  <c:v>0.45798499999999998</c:v>
                </c:pt>
                <c:pt idx="12">
                  <c:v>0.33018799999999998</c:v>
                </c:pt>
                <c:pt idx="13">
                  <c:v>0.68915899999999997</c:v>
                </c:pt>
                <c:pt idx="14">
                  <c:v>0.35710799999999998</c:v>
                </c:pt>
                <c:pt idx="15">
                  <c:v>0.30288500000000002</c:v>
                </c:pt>
                <c:pt idx="16">
                  <c:v>0.58942499999999998</c:v>
                </c:pt>
                <c:pt idx="17">
                  <c:v>0.435581</c:v>
                </c:pt>
                <c:pt idx="18">
                  <c:v>0.33347300000000002</c:v>
                </c:pt>
                <c:pt idx="19">
                  <c:v>0.30920799999999998</c:v>
                </c:pt>
                <c:pt idx="20">
                  <c:v>0.261467</c:v>
                </c:pt>
                <c:pt idx="21">
                  <c:v>0.25296600000000002</c:v>
                </c:pt>
                <c:pt idx="22">
                  <c:v>0.794597</c:v>
                </c:pt>
                <c:pt idx="23">
                  <c:v>0.47491699999999998</c:v>
                </c:pt>
              </c:numCache>
            </c:numRef>
          </c:val>
          <c:smooth val="0"/>
          <c:extLst>
            <c:ext xmlns:c16="http://schemas.microsoft.com/office/drawing/2014/chart" uri="{C3380CC4-5D6E-409C-BE32-E72D297353CC}">
              <c16:uniqueId val="{00000007-34D8-D04B-BBCB-6B4CE9BFFFDC}"/>
            </c:ext>
          </c:extLst>
        </c:ser>
        <c:dLbls>
          <c:showLegendKey val="0"/>
          <c:showVal val="0"/>
          <c:showCatName val="0"/>
          <c:showSerName val="0"/>
          <c:showPercent val="0"/>
          <c:showBubbleSize val="0"/>
        </c:dLbls>
        <c:marker val="1"/>
        <c:smooth val="0"/>
        <c:axId val="990817936"/>
        <c:axId val="990872992"/>
      </c:lineChart>
      <c:catAx>
        <c:axId val="9908179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200" b="0" i="0" u="none" strike="noStrike" kern="1200" cap="all" spc="120" normalizeH="0" baseline="0">
                <a:solidFill>
                  <a:schemeClr val="tx1">
                    <a:lumMod val="65000"/>
                    <a:lumOff val="35000"/>
                  </a:schemeClr>
                </a:solidFill>
                <a:latin typeface="+mn-lt"/>
                <a:ea typeface="+mn-ea"/>
                <a:cs typeface="+mn-cs"/>
              </a:defRPr>
            </a:pPr>
            <a:endParaRPr lang="en-US"/>
          </a:p>
        </c:txPr>
        <c:crossAx val="990872992"/>
        <c:crosses val="autoZero"/>
        <c:auto val="1"/>
        <c:lblAlgn val="ctr"/>
        <c:lblOffset val="100"/>
        <c:noMultiLvlLbl val="0"/>
      </c:catAx>
      <c:valAx>
        <c:axId val="990872992"/>
        <c:scaling>
          <c:orientation val="minMax"/>
        </c:scaling>
        <c:delete val="0"/>
        <c:axPos val="l"/>
        <c:title>
          <c:tx>
            <c:rich>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r>
                  <a:rPr lang="en-US" sz="1400" b="0" i="0" cap="none" baseline="0"/>
                  <a:t>Robustness</a:t>
                </a:r>
              </a:p>
            </c:rich>
          </c:tx>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908179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baseline="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Robustness!$B$58</c:f>
              <c:strCache>
                <c:ptCount val="1"/>
                <c:pt idx="0">
                  <c:v>Average Robustness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Robustness!$A$59:$A$66</c:f>
              <c:strCache>
                <c:ptCount val="8"/>
                <c:pt idx="0">
                  <c:v>Hierarchical</c:v>
                </c:pt>
                <c:pt idx="1">
                  <c:v>Paraclique</c:v>
                </c:pt>
                <c:pt idx="2">
                  <c:v>CLICK</c:v>
                </c:pt>
                <c:pt idx="3">
                  <c:v>SOM</c:v>
                </c:pt>
                <c:pt idx="4">
                  <c:v>K-means</c:v>
                </c:pt>
                <c:pt idx="5">
                  <c:v>NNN</c:v>
                </c:pt>
                <c:pt idx="6">
                  <c:v>QT Clust</c:v>
                </c:pt>
                <c:pt idx="7">
                  <c:v>WGCNA</c:v>
                </c:pt>
              </c:strCache>
            </c:strRef>
          </c:cat>
          <c:val>
            <c:numRef>
              <c:f>Robustness!$B$59:$B$66</c:f>
              <c:numCache>
                <c:formatCode>0.000</c:formatCode>
                <c:ptCount val="8"/>
                <c:pt idx="0">
                  <c:v>0.91052739583333331</c:v>
                </c:pt>
                <c:pt idx="1">
                  <c:v>0.87944645833333335</c:v>
                </c:pt>
                <c:pt idx="2">
                  <c:v>0.45742187499999987</c:v>
                </c:pt>
                <c:pt idx="3">
                  <c:v>0.35494183333333323</c:v>
                </c:pt>
                <c:pt idx="4">
                  <c:v>0.32831087500000006</c:v>
                </c:pt>
                <c:pt idx="5">
                  <c:v>0.31215304166666674</c:v>
                </c:pt>
                <c:pt idx="6">
                  <c:v>0.2786115217391304</c:v>
                </c:pt>
                <c:pt idx="7">
                  <c:v>0.27798108333333332</c:v>
                </c:pt>
              </c:numCache>
            </c:numRef>
          </c:val>
          <c:extLst>
            <c:ext xmlns:c16="http://schemas.microsoft.com/office/drawing/2014/chart" uri="{C3380CC4-5D6E-409C-BE32-E72D297353CC}">
              <c16:uniqueId val="{00000000-E473-F04F-BAA1-A5552384ED6F}"/>
            </c:ext>
          </c:extLst>
        </c:ser>
        <c:dLbls>
          <c:dLblPos val="outEnd"/>
          <c:showLegendKey val="0"/>
          <c:showVal val="1"/>
          <c:showCatName val="0"/>
          <c:showSerName val="0"/>
          <c:showPercent val="0"/>
          <c:showBubbleSize val="0"/>
        </c:dLbls>
        <c:gapWidth val="444"/>
        <c:overlap val="-90"/>
        <c:axId val="1054878976"/>
        <c:axId val="990699968"/>
      </c:barChart>
      <c:catAx>
        <c:axId val="1054878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tx1">
                    <a:lumMod val="65000"/>
                    <a:lumOff val="35000"/>
                  </a:schemeClr>
                </a:solidFill>
                <a:latin typeface="+mn-lt"/>
                <a:ea typeface="+mn-ea"/>
                <a:cs typeface="+mn-cs"/>
              </a:defRPr>
            </a:pPr>
            <a:endParaRPr lang="en-US"/>
          </a:p>
        </c:txPr>
        <c:crossAx val="990699968"/>
        <c:crosses val="autoZero"/>
        <c:auto val="1"/>
        <c:lblAlgn val="ctr"/>
        <c:lblOffset val="100"/>
        <c:noMultiLvlLbl val="0"/>
      </c:catAx>
      <c:valAx>
        <c:axId val="990699968"/>
        <c:scaling>
          <c:orientation val="minMax"/>
          <c:max val="1.2"/>
          <c:min val="0"/>
        </c:scaling>
        <c:delete val="0"/>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1200" cap="none" baseline="0"/>
                  <a:t>Average Robustness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0.00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4878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Robustness!$B$78</c:f>
              <c:strCache>
                <c:ptCount val="1"/>
                <c:pt idx="0">
                  <c:v>Coefficient of Variation</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Robustness!$A$79:$A$86</c:f>
              <c:strCache>
                <c:ptCount val="8"/>
                <c:pt idx="0">
                  <c:v>Hierarchical</c:v>
                </c:pt>
                <c:pt idx="1">
                  <c:v>Paraclique</c:v>
                </c:pt>
                <c:pt idx="2">
                  <c:v>SOM</c:v>
                </c:pt>
                <c:pt idx="3">
                  <c:v>QT Clust</c:v>
                </c:pt>
                <c:pt idx="4">
                  <c:v>K-means</c:v>
                </c:pt>
                <c:pt idx="5">
                  <c:v>WGCNA</c:v>
                </c:pt>
                <c:pt idx="6">
                  <c:v>NNN</c:v>
                </c:pt>
                <c:pt idx="7">
                  <c:v>CLICK</c:v>
                </c:pt>
              </c:strCache>
            </c:strRef>
          </c:cat>
          <c:val>
            <c:numRef>
              <c:f>Robustness!$B$79:$B$86</c:f>
              <c:numCache>
                <c:formatCode>0.000</c:formatCode>
                <c:ptCount val="8"/>
                <c:pt idx="0">
                  <c:v>2.9652341677589778E-2</c:v>
                </c:pt>
                <c:pt idx="1">
                  <c:v>0.10776396270880712</c:v>
                </c:pt>
                <c:pt idx="2">
                  <c:v>0.16006016326619563</c:v>
                </c:pt>
                <c:pt idx="3">
                  <c:v>0.1766827332570727</c:v>
                </c:pt>
                <c:pt idx="4">
                  <c:v>0.20961389221526616</c:v>
                </c:pt>
                <c:pt idx="5">
                  <c:v>0.24370589189874031</c:v>
                </c:pt>
                <c:pt idx="6">
                  <c:v>0.26502786065180511</c:v>
                </c:pt>
                <c:pt idx="7">
                  <c:v>0.34225800324501343</c:v>
                </c:pt>
              </c:numCache>
            </c:numRef>
          </c:val>
          <c:extLst>
            <c:ext xmlns:c16="http://schemas.microsoft.com/office/drawing/2014/chart" uri="{C3380CC4-5D6E-409C-BE32-E72D297353CC}">
              <c16:uniqueId val="{00000000-5A53-5D47-9FBD-3119ED474263}"/>
            </c:ext>
          </c:extLst>
        </c:ser>
        <c:dLbls>
          <c:dLblPos val="outEnd"/>
          <c:showLegendKey val="0"/>
          <c:showVal val="1"/>
          <c:showCatName val="0"/>
          <c:showSerName val="0"/>
          <c:showPercent val="0"/>
          <c:showBubbleSize val="0"/>
        </c:dLbls>
        <c:gapWidth val="444"/>
        <c:overlap val="-90"/>
        <c:axId val="992115856"/>
        <c:axId val="992118176"/>
      </c:barChart>
      <c:catAx>
        <c:axId val="9921158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tx1">
                    <a:lumMod val="65000"/>
                    <a:lumOff val="35000"/>
                  </a:schemeClr>
                </a:solidFill>
                <a:latin typeface="+mn-lt"/>
                <a:ea typeface="+mn-ea"/>
                <a:cs typeface="+mn-cs"/>
              </a:defRPr>
            </a:pPr>
            <a:endParaRPr lang="en-US"/>
          </a:p>
        </c:txPr>
        <c:crossAx val="992118176"/>
        <c:crosses val="autoZero"/>
        <c:auto val="1"/>
        <c:lblAlgn val="ctr"/>
        <c:lblOffset val="100"/>
        <c:noMultiLvlLbl val="0"/>
      </c:catAx>
      <c:valAx>
        <c:axId val="992118176"/>
        <c:scaling>
          <c:orientation val="minMax"/>
        </c:scaling>
        <c:delete val="0"/>
        <c:axPos val="l"/>
        <c:title>
          <c:tx>
            <c:rich>
              <a:bodyPr rot="-5400000" spcFirstLastPara="1" vertOverflow="ellipsis" vert="horz" wrap="square" anchor="ctr" anchorCtr="1"/>
              <a:lstStyle/>
              <a:p>
                <a:pPr>
                  <a:defRPr sz="1200" b="0" i="0" u="none" strike="noStrike" kern="1200" cap="none" baseline="0">
                    <a:solidFill>
                      <a:schemeClr val="tx1">
                        <a:lumMod val="65000"/>
                        <a:lumOff val="35000"/>
                      </a:schemeClr>
                    </a:solidFill>
                    <a:latin typeface="+mn-lt"/>
                    <a:ea typeface="+mn-ea"/>
                    <a:cs typeface="+mn-cs"/>
                  </a:defRPr>
                </a:pPr>
                <a:r>
                  <a:rPr lang="en-US" sz="1200" cap="none" baseline="0"/>
                  <a:t>Coefficient of Variation</a:t>
                </a:r>
              </a:p>
            </c:rich>
          </c:tx>
          <c:overlay val="0"/>
          <c:spPr>
            <a:noFill/>
            <a:ln>
              <a:noFill/>
            </a:ln>
            <a:effectLst/>
          </c:spPr>
          <c:txPr>
            <a:bodyPr rot="-5400000" spcFirstLastPara="1" vertOverflow="ellipsis" vert="horz" wrap="square" anchor="ctr" anchorCtr="1"/>
            <a:lstStyle/>
            <a:p>
              <a:pPr>
                <a:defRPr sz="1200" b="0" i="0" u="none" strike="noStrike" kern="1200" cap="none" baseline="0">
                  <a:solidFill>
                    <a:schemeClr val="tx1">
                      <a:lumMod val="65000"/>
                      <a:lumOff val="35000"/>
                    </a:schemeClr>
                  </a:solidFill>
                  <a:latin typeface="+mn-lt"/>
                  <a:ea typeface="+mn-ea"/>
                  <a:cs typeface="+mn-cs"/>
                </a:defRPr>
              </a:pPr>
              <a:endParaRPr lang="en-US"/>
            </a:p>
          </c:txPr>
        </c:title>
        <c:numFmt formatCode="0.00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2115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dirty="0"/>
              <a:t>Weighted paraclique GO</a:t>
            </a:r>
            <a:r>
              <a:rPr lang="en-US" sz="1000" baseline="0" dirty="0"/>
              <a:t> enrichment comparison 1</a:t>
            </a:r>
            <a:endParaRPr lang="en-US" sz="1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summary!$A$2</c:f>
              <c:strCache>
                <c:ptCount val="1"/>
                <c:pt idx="0">
                  <c:v>Lowest weighted paraclique with lower p-value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summary!$B$1:$F$1</c:f>
              <c:numCache>
                <c:formatCode>General</c:formatCode>
                <c:ptCount val="5"/>
                <c:pt idx="0">
                  <c:v>0.7</c:v>
                </c:pt>
                <c:pt idx="1">
                  <c:v>0.75</c:v>
                </c:pt>
                <c:pt idx="2">
                  <c:v>0.8</c:v>
                </c:pt>
                <c:pt idx="3">
                  <c:v>0.85</c:v>
                </c:pt>
                <c:pt idx="4">
                  <c:v>0.9</c:v>
                </c:pt>
              </c:numCache>
            </c:numRef>
          </c:cat>
          <c:val>
            <c:numRef>
              <c:f>summary!$B$2:$F$2</c:f>
              <c:numCache>
                <c:formatCode>General</c:formatCode>
                <c:ptCount val="5"/>
                <c:pt idx="0">
                  <c:v>8</c:v>
                </c:pt>
                <c:pt idx="1">
                  <c:v>6</c:v>
                </c:pt>
                <c:pt idx="2">
                  <c:v>4</c:v>
                </c:pt>
                <c:pt idx="3">
                  <c:v>9</c:v>
                </c:pt>
                <c:pt idx="4">
                  <c:v>4</c:v>
                </c:pt>
              </c:numCache>
            </c:numRef>
          </c:val>
          <c:extLst>
            <c:ext xmlns:c16="http://schemas.microsoft.com/office/drawing/2014/chart" uri="{C3380CC4-5D6E-409C-BE32-E72D297353CC}">
              <c16:uniqueId val="{00000000-B771-894F-BD11-BB55C902D94F}"/>
            </c:ext>
          </c:extLst>
        </c:ser>
        <c:ser>
          <c:idx val="1"/>
          <c:order val="1"/>
          <c:tx>
            <c:strRef>
              <c:f>summary!$A$3</c:f>
              <c:strCache>
                <c:ptCount val="1"/>
                <c:pt idx="0">
                  <c:v>Highest and lowest weighted paracliques with same p-values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summary!$B$1:$F$1</c:f>
              <c:numCache>
                <c:formatCode>General</c:formatCode>
                <c:ptCount val="5"/>
                <c:pt idx="0">
                  <c:v>0.7</c:v>
                </c:pt>
                <c:pt idx="1">
                  <c:v>0.75</c:v>
                </c:pt>
                <c:pt idx="2">
                  <c:v>0.8</c:v>
                </c:pt>
                <c:pt idx="3">
                  <c:v>0.85</c:v>
                </c:pt>
                <c:pt idx="4">
                  <c:v>0.9</c:v>
                </c:pt>
              </c:numCache>
            </c:numRef>
          </c:cat>
          <c:val>
            <c:numRef>
              <c:f>summary!$B$3:$F$3</c:f>
              <c:numCache>
                <c:formatCode>General</c:formatCode>
                <c:ptCount val="5"/>
                <c:pt idx="0">
                  <c:v>4</c:v>
                </c:pt>
                <c:pt idx="1">
                  <c:v>4</c:v>
                </c:pt>
                <c:pt idx="2">
                  <c:v>7</c:v>
                </c:pt>
                <c:pt idx="3">
                  <c:v>5</c:v>
                </c:pt>
                <c:pt idx="4">
                  <c:v>9</c:v>
                </c:pt>
              </c:numCache>
            </c:numRef>
          </c:val>
          <c:extLst>
            <c:ext xmlns:c16="http://schemas.microsoft.com/office/drawing/2014/chart" uri="{C3380CC4-5D6E-409C-BE32-E72D297353CC}">
              <c16:uniqueId val="{00000001-B771-894F-BD11-BB55C902D94F}"/>
            </c:ext>
          </c:extLst>
        </c:ser>
        <c:ser>
          <c:idx val="2"/>
          <c:order val="2"/>
          <c:tx>
            <c:strRef>
              <c:f>summary!$A$4</c:f>
              <c:strCache>
                <c:ptCount val="1"/>
                <c:pt idx="0">
                  <c:v>Highest weighted paraclique with lower p-value</c:v>
                </c:pt>
              </c:strCache>
            </c:strRef>
          </c:tx>
          <c:spPr>
            <a:solidFill>
              <a:schemeClr val="accent3"/>
            </a:solidFill>
            <a:ln>
              <a:noFill/>
            </a:ln>
            <a:effectLst/>
          </c:spPr>
          <c:invertIfNegative val="0"/>
          <c:dLbls>
            <c:dLbl>
              <c:idx val="0"/>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B771-894F-BD11-BB55C902D94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summary!$B$1:$F$1</c:f>
              <c:numCache>
                <c:formatCode>General</c:formatCode>
                <c:ptCount val="5"/>
                <c:pt idx="0">
                  <c:v>0.7</c:v>
                </c:pt>
                <c:pt idx="1">
                  <c:v>0.75</c:v>
                </c:pt>
                <c:pt idx="2">
                  <c:v>0.8</c:v>
                </c:pt>
                <c:pt idx="3">
                  <c:v>0.85</c:v>
                </c:pt>
                <c:pt idx="4">
                  <c:v>0.9</c:v>
                </c:pt>
              </c:numCache>
            </c:numRef>
          </c:cat>
          <c:val>
            <c:numRef>
              <c:f>summary!$B$4:$F$4</c:f>
              <c:numCache>
                <c:formatCode>General</c:formatCode>
                <c:ptCount val="5"/>
                <c:pt idx="0">
                  <c:v>13</c:v>
                </c:pt>
                <c:pt idx="1">
                  <c:v>14</c:v>
                </c:pt>
                <c:pt idx="2">
                  <c:v>14</c:v>
                </c:pt>
                <c:pt idx="3">
                  <c:v>11</c:v>
                </c:pt>
                <c:pt idx="4">
                  <c:v>12</c:v>
                </c:pt>
              </c:numCache>
            </c:numRef>
          </c:val>
          <c:extLst>
            <c:ext xmlns:c16="http://schemas.microsoft.com/office/drawing/2014/chart" uri="{C3380CC4-5D6E-409C-BE32-E72D297353CC}">
              <c16:uniqueId val="{00000002-B771-894F-BD11-BB55C902D94F}"/>
            </c:ext>
          </c:extLst>
        </c:ser>
        <c:dLbls>
          <c:dLblPos val="ctr"/>
          <c:showLegendKey val="0"/>
          <c:showVal val="1"/>
          <c:showCatName val="0"/>
          <c:showSerName val="0"/>
          <c:showPercent val="0"/>
          <c:showBubbleSize val="0"/>
        </c:dLbls>
        <c:gapWidth val="150"/>
        <c:overlap val="100"/>
        <c:axId val="-1553914128"/>
        <c:axId val="-1812754896"/>
      </c:barChart>
      <c:catAx>
        <c:axId val="-15539141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800" baseline="0" dirty="0"/>
                  <a:t>Pearson Threshold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812754896"/>
        <c:crosses val="autoZero"/>
        <c:auto val="1"/>
        <c:lblAlgn val="ctr"/>
        <c:lblOffset val="100"/>
        <c:noMultiLvlLbl val="0"/>
      </c:catAx>
      <c:valAx>
        <c:axId val="-18127548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55391412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0" i="0" baseline="0">
                <a:effectLst/>
              </a:rPr>
              <a:t>Weighted paraclique GO enrichment comparison 2</a:t>
            </a:r>
            <a:endParaRPr lang="en-US" sz="100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summary!$A$37</c:f>
              <c:strCache>
                <c:ptCount val="1"/>
                <c:pt idx="0">
                  <c:v>Random weighted paraclique with lower p-value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summary!$B$36:$F$36</c:f>
              <c:numCache>
                <c:formatCode>General</c:formatCode>
                <c:ptCount val="5"/>
                <c:pt idx="0">
                  <c:v>0.7</c:v>
                </c:pt>
                <c:pt idx="1">
                  <c:v>0.75</c:v>
                </c:pt>
                <c:pt idx="2">
                  <c:v>0.8</c:v>
                </c:pt>
                <c:pt idx="3">
                  <c:v>0.85</c:v>
                </c:pt>
                <c:pt idx="4">
                  <c:v>0.9</c:v>
                </c:pt>
              </c:numCache>
            </c:numRef>
          </c:cat>
          <c:val>
            <c:numRef>
              <c:f>summary!$B$37:$F$37</c:f>
              <c:numCache>
                <c:formatCode>General</c:formatCode>
                <c:ptCount val="5"/>
                <c:pt idx="0">
                  <c:v>5</c:v>
                </c:pt>
                <c:pt idx="1">
                  <c:v>4</c:v>
                </c:pt>
                <c:pt idx="2">
                  <c:v>4</c:v>
                </c:pt>
                <c:pt idx="3">
                  <c:v>6</c:v>
                </c:pt>
                <c:pt idx="4">
                  <c:v>2</c:v>
                </c:pt>
              </c:numCache>
            </c:numRef>
          </c:val>
          <c:extLst>
            <c:ext xmlns:c16="http://schemas.microsoft.com/office/drawing/2014/chart" uri="{C3380CC4-5D6E-409C-BE32-E72D297353CC}">
              <c16:uniqueId val="{00000000-F1C9-D743-A8DF-6480DE0621BA}"/>
            </c:ext>
          </c:extLst>
        </c:ser>
        <c:ser>
          <c:idx val="1"/>
          <c:order val="1"/>
          <c:tx>
            <c:strRef>
              <c:f>summary!$A$38</c:f>
              <c:strCache>
                <c:ptCount val="1"/>
                <c:pt idx="0">
                  <c:v>Highest and random weighted paracliques with same p-values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summary!$B$36:$F$36</c:f>
              <c:numCache>
                <c:formatCode>General</c:formatCode>
                <c:ptCount val="5"/>
                <c:pt idx="0">
                  <c:v>0.7</c:v>
                </c:pt>
                <c:pt idx="1">
                  <c:v>0.75</c:v>
                </c:pt>
                <c:pt idx="2">
                  <c:v>0.8</c:v>
                </c:pt>
                <c:pt idx="3">
                  <c:v>0.85</c:v>
                </c:pt>
                <c:pt idx="4">
                  <c:v>0.9</c:v>
                </c:pt>
              </c:numCache>
            </c:numRef>
          </c:cat>
          <c:val>
            <c:numRef>
              <c:f>summary!$B$38:$F$38</c:f>
              <c:numCache>
                <c:formatCode>General</c:formatCode>
                <c:ptCount val="5"/>
                <c:pt idx="0">
                  <c:v>7</c:v>
                </c:pt>
                <c:pt idx="1">
                  <c:v>7</c:v>
                </c:pt>
                <c:pt idx="2">
                  <c:v>14</c:v>
                </c:pt>
                <c:pt idx="3">
                  <c:v>13</c:v>
                </c:pt>
                <c:pt idx="4">
                  <c:v>18</c:v>
                </c:pt>
              </c:numCache>
            </c:numRef>
          </c:val>
          <c:extLst>
            <c:ext xmlns:c16="http://schemas.microsoft.com/office/drawing/2014/chart" uri="{C3380CC4-5D6E-409C-BE32-E72D297353CC}">
              <c16:uniqueId val="{00000001-F1C9-D743-A8DF-6480DE0621BA}"/>
            </c:ext>
          </c:extLst>
        </c:ser>
        <c:ser>
          <c:idx val="2"/>
          <c:order val="2"/>
          <c:tx>
            <c:strRef>
              <c:f>summary!$A$39</c:f>
              <c:strCache>
                <c:ptCount val="1"/>
                <c:pt idx="0">
                  <c:v>Highest weighted paraclique with lower p-value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summary!$B$36:$F$36</c:f>
              <c:numCache>
                <c:formatCode>General</c:formatCode>
                <c:ptCount val="5"/>
                <c:pt idx="0">
                  <c:v>0.7</c:v>
                </c:pt>
                <c:pt idx="1">
                  <c:v>0.75</c:v>
                </c:pt>
                <c:pt idx="2">
                  <c:v>0.8</c:v>
                </c:pt>
                <c:pt idx="3">
                  <c:v>0.85</c:v>
                </c:pt>
                <c:pt idx="4">
                  <c:v>0.9</c:v>
                </c:pt>
              </c:numCache>
            </c:numRef>
          </c:cat>
          <c:val>
            <c:numRef>
              <c:f>summary!$B$39:$F$39</c:f>
              <c:numCache>
                <c:formatCode>General</c:formatCode>
                <c:ptCount val="5"/>
                <c:pt idx="0">
                  <c:v>13</c:v>
                </c:pt>
                <c:pt idx="1">
                  <c:v>13</c:v>
                </c:pt>
                <c:pt idx="2">
                  <c:v>7</c:v>
                </c:pt>
                <c:pt idx="3">
                  <c:v>6</c:v>
                </c:pt>
                <c:pt idx="4">
                  <c:v>5</c:v>
                </c:pt>
              </c:numCache>
            </c:numRef>
          </c:val>
          <c:extLst>
            <c:ext xmlns:c16="http://schemas.microsoft.com/office/drawing/2014/chart" uri="{C3380CC4-5D6E-409C-BE32-E72D297353CC}">
              <c16:uniqueId val="{00000002-F1C9-D743-A8DF-6480DE0621BA}"/>
            </c:ext>
          </c:extLst>
        </c:ser>
        <c:dLbls>
          <c:dLblPos val="ctr"/>
          <c:showLegendKey val="0"/>
          <c:showVal val="1"/>
          <c:showCatName val="0"/>
          <c:showSerName val="0"/>
          <c:showPercent val="0"/>
          <c:showBubbleSize val="0"/>
        </c:dLbls>
        <c:gapWidth val="150"/>
        <c:overlap val="100"/>
        <c:axId val="-1553914128"/>
        <c:axId val="-1812754896"/>
      </c:barChart>
      <c:catAx>
        <c:axId val="-1553914128"/>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b="0" i="0" baseline="0">
                    <a:effectLst/>
                  </a:rPr>
                  <a:t>Pearson Threshold</a:t>
                </a:r>
                <a:endParaRPr lang="en-US" sz="800">
                  <a:effectLst/>
                </a:endParaRPr>
              </a:p>
            </c:rich>
          </c:tx>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812754896"/>
        <c:crosses val="autoZero"/>
        <c:auto val="1"/>
        <c:lblAlgn val="ctr"/>
        <c:lblOffset val="100"/>
        <c:noMultiLvlLbl val="0"/>
      </c:catAx>
      <c:valAx>
        <c:axId val="-18127548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55391412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818B03-773D-B949-8C71-3C558B390590}" type="datetimeFigureOut">
              <a:rPr lang="en-US" smtClean="0"/>
              <a:t>4/2/18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C5F76-36FC-9D4C-9E77-606B8B5E097F}" type="slidenum">
              <a:rPr lang="en-US" smtClean="0"/>
              <a:t>‹#›</a:t>
            </a:fld>
            <a:endParaRPr lang="en-US"/>
          </a:p>
        </p:txBody>
      </p:sp>
    </p:spTree>
    <p:extLst>
      <p:ext uri="{BB962C8B-B14F-4D97-AF65-F5344CB8AC3E}">
        <p14:creationId xmlns:p14="http://schemas.microsoft.com/office/powerpoint/2010/main" val="3638296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Mention maximum clique, maximal clique. </a:t>
            </a:r>
            <a:r>
              <a:rPr lang="en-US" dirty="0"/>
              <a:t>The clique decision problem is NP-complete. </a:t>
            </a:r>
            <a:r>
              <a:rPr lang="en-US" sz="1200" b="0" i="0" kern="1200" dirty="0">
                <a:solidFill>
                  <a:schemeClr val="tx1"/>
                </a:solidFill>
                <a:effectLst/>
                <a:latin typeface="+mn-lt"/>
                <a:ea typeface="+mn-ea"/>
                <a:cs typeface="+mn-cs"/>
              </a:rPr>
              <a:t>Finding a maximum clique is also NP-hard. </a:t>
            </a:r>
            <a:endParaRPr lang="en-US" dirty="0"/>
          </a:p>
        </p:txBody>
      </p:sp>
      <p:sp>
        <p:nvSpPr>
          <p:cNvPr id="4" name="Slide Number Placeholder 3"/>
          <p:cNvSpPr>
            <a:spLocks noGrp="1"/>
          </p:cNvSpPr>
          <p:nvPr>
            <p:ph type="sldNum" sz="quarter" idx="10"/>
          </p:nvPr>
        </p:nvSpPr>
        <p:spPr/>
        <p:txBody>
          <a:bodyPr/>
          <a:lstStyle/>
          <a:p>
            <a:fld id="{537C5F76-36FC-9D4C-9E77-606B8B5E097F}" type="slidenum">
              <a:rPr lang="en-US" smtClean="0"/>
              <a:t>5</a:t>
            </a:fld>
            <a:endParaRPr lang="en-US"/>
          </a:p>
        </p:txBody>
      </p:sp>
    </p:spTree>
    <p:extLst>
      <p:ext uri="{BB962C8B-B14F-4D97-AF65-F5344CB8AC3E}">
        <p14:creationId xmlns:p14="http://schemas.microsoft.com/office/powerpoint/2010/main" val="4222629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this is the work with </a:t>
            </a:r>
            <a:r>
              <a:rPr lang="en-US" dirty="0" err="1"/>
              <a:t>Jitu</a:t>
            </a:r>
            <a:r>
              <a:rPr lang="en-US" dirty="0"/>
              <a:t> at </a:t>
            </a:r>
            <a:r>
              <a:rPr lang="en-US"/>
              <a:t>ORNL.</a:t>
            </a:r>
          </a:p>
        </p:txBody>
      </p:sp>
      <p:sp>
        <p:nvSpPr>
          <p:cNvPr id="4" name="Slide Number Placeholder 3"/>
          <p:cNvSpPr>
            <a:spLocks noGrp="1"/>
          </p:cNvSpPr>
          <p:nvPr>
            <p:ph type="sldNum" sz="quarter" idx="10"/>
          </p:nvPr>
        </p:nvSpPr>
        <p:spPr/>
        <p:txBody>
          <a:bodyPr/>
          <a:lstStyle/>
          <a:p>
            <a:fld id="{537C5F76-36FC-9D4C-9E77-606B8B5E097F}" type="slidenum">
              <a:rPr lang="en-US" smtClean="0"/>
              <a:t>23</a:t>
            </a:fld>
            <a:endParaRPr lang="en-US"/>
          </a:p>
        </p:txBody>
      </p:sp>
    </p:spTree>
    <p:extLst>
      <p:ext uri="{BB962C8B-B14F-4D97-AF65-F5344CB8AC3E}">
        <p14:creationId xmlns:p14="http://schemas.microsoft.com/office/powerpoint/2010/main" val="3573879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Two variables both increase or drop and the change is extreme, but their Pearson Correlation may look normal. </a:t>
            </a:r>
          </a:p>
          <a:p>
            <a:endParaRPr lang="en-US" dirty="0"/>
          </a:p>
        </p:txBody>
      </p:sp>
      <p:sp>
        <p:nvSpPr>
          <p:cNvPr id="4" name="Slide Number Placeholder 3"/>
          <p:cNvSpPr>
            <a:spLocks noGrp="1"/>
          </p:cNvSpPr>
          <p:nvPr>
            <p:ph type="sldNum" sz="quarter" idx="10"/>
          </p:nvPr>
        </p:nvSpPr>
        <p:spPr/>
        <p:txBody>
          <a:bodyPr/>
          <a:lstStyle/>
          <a:p>
            <a:fld id="{537C5F76-36FC-9D4C-9E77-606B8B5E097F}" type="slidenum">
              <a:rPr lang="en-US" smtClean="0"/>
              <a:t>26</a:t>
            </a:fld>
            <a:endParaRPr lang="en-US"/>
          </a:p>
        </p:txBody>
      </p:sp>
    </p:spTree>
    <p:extLst>
      <p:ext uri="{BB962C8B-B14F-4D97-AF65-F5344CB8AC3E}">
        <p14:creationId xmlns:p14="http://schemas.microsoft.com/office/powerpoint/2010/main" val="2857380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 the trajectory matrix</a:t>
            </a:r>
          </a:p>
        </p:txBody>
      </p:sp>
      <p:sp>
        <p:nvSpPr>
          <p:cNvPr id="4" name="Slide Number Placeholder 3"/>
          <p:cNvSpPr>
            <a:spLocks noGrp="1"/>
          </p:cNvSpPr>
          <p:nvPr>
            <p:ph type="sldNum" sz="quarter" idx="10"/>
          </p:nvPr>
        </p:nvSpPr>
        <p:spPr/>
        <p:txBody>
          <a:bodyPr/>
          <a:lstStyle/>
          <a:p>
            <a:fld id="{537C5F76-36FC-9D4C-9E77-606B8B5E097F}" type="slidenum">
              <a:rPr lang="en-US" smtClean="0"/>
              <a:t>27</a:t>
            </a:fld>
            <a:endParaRPr lang="en-US"/>
          </a:p>
        </p:txBody>
      </p:sp>
    </p:spTree>
    <p:extLst>
      <p:ext uri="{BB962C8B-B14F-4D97-AF65-F5344CB8AC3E}">
        <p14:creationId xmlns:p14="http://schemas.microsoft.com/office/powerpoint/2010/main" val="3928057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Perform the singular value decomposition (SVD) of the trajectory matrix X. </a:t>
            </a:r>
            <a:endParaRPr lang="en-US" dirty="0"/>
          </a:p>
        </p:txBody>
      </p:sp>
      <p:sp>
        <p:nvSpPr>
          <p:cNvPr id="4" name="Slide Number Placeholder 3"/>
          <p:cNvSpPr>
            <a:spLocks noGrp="1"/>
          </p:cNvSpPr>
          <p:nvPr>
            <p:ph type="sldNum" sz="quarter" idx="10"/>
          </p:nvPr>
        </p:nvSpPr>
        <p:spPr/>
        <p:txBody>
          <a:bodyPr/>
          <a:lstStyle/>
          <a:p>
            <a:fld id="{537C5F76-36FC-9D4C-9E77-606B8B5E097F}" type="slidenum">
              <a:rPr lang="en-US" smtClean="0"/>
              <a:t>28</a:t>
            </a:fld>
            <a:endParaRPr lang="en-US"/>
          </a:p>
        </p:txBody>
      </p:sp>
    </p:spTree>
    <p:extLst>
      <p:ext uri="{BB962C8B-B14F-4D97-AF65-F5344CB8AC3E}">
        <p14:creationId xmlns:p14="http://schemas.microsoft.com/office/powerpoint/2010/main" val="2438332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Perform the singular value decomposition (SVD) of the trajectory matrix X. </a:t>
            </a:r>
            <a:endParaRPr lang="en-US" dirty="0"/>
          </a:p>
        </p:txBody>
      </p:sp>
      <p:sp>
        <p:nvSpPr>
          <p:cNvPr id="4" name="Slide Number Placeholder 3"/>
          <p:cNvSpPr>
            <a:spLocks noGrp="1"/>
          </p:cNvSpPr>
          <p:nvPr>
            <p:ph type="sldNum" sz="quarter" idx="10"/>
          </p:nvPr>
        </p:nvSpPr>
        <p:spPr/>
        <p:txBody>
          <a:bodyPr/>
          <a:lstStyle/>
          <a:p>
            <a:fld id="{537C5F76-36FC-9D4C-9E77-606B8B5E097F}" type="slidenum">
              <a:rPr lang="en-US" smtClean="0"/>
              <a:t>29</a:t>
            </a:fld>
            <a:endParaRPr lang="en-US"/>
          </a:p>
        </p:txBody>
      </p:sp>
    </p:spTree>
    <p:extLst>
      <p:ext uri="{BB962C8B-B14F-4D97-AF65-F5344CB8AC3E}">
        <p14:creationId xmlns:p14="http://schemas.microsoft.com/office/powerpoint/2010/main" val="808354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maximum biclique is a biclique of largest size in a bipartite graph, with size being measured either by the number of vertices (vertex-maximum) or the number of edges (edge-maximum). Finding an edge-maximum biclique can be accomplished in polynomial time. Finding a vertex-maximum biclique is NP-hard. A maximal biclique is a complete bipartite subgraph to which no vertex can be added to form a larger biclique.</a:t>
            </a:r>
          </a:p>
        </p:txBody>
      </p:sp>
      <p:sp>
        <p:nvSpPr>
          <p:cNvPr id="4" name="Slide Number Placeholder 3"/>
          <p:cNvSpPr>
            <a:spLocks noGrp="1"/>
          </p:cNvSpPr>
          <p:nvPr>
            <p:ph type="sldNum" sz="quarter" idx="10"/>
          </p:nvPr>
        </p:nvSpPr>
        <p:spPr/>
        <p:txBody>
          <a:bodyPr/>
          <a:lstStyle/>
          <a:p>
            <a:fld id="{537C5F76-36FC-9D4C-9E77-606B8B5E097F}" type="slidenum">
              <a:rPr lang="en-US" smtClean="0"/>
              <a:t>34</a:t>
            </a:fld>
            <a:endParaRPr lang="en-US"/>
          </a:p>
        </p:txBody>
      </p:sp>
    </p:spTree>
    <p:extLst>
      <p:ext uri="{BB962C8B-B14F-4D97-AF65-F5344CB8AC3E}">
        <p14:creationId xmlns:p14="http://schemas.microsoft.com/office/powerpoint/2010/main" val="298971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easier for domain scientists to use and also fast to compute the bicliques as the backend is implemented in C. These are our own defined formats with number of vertices and number of edges added to the header.</a:t>
            </a:r>
          </a:p>
        </p:txBody>
      </p:sp>
      <p:sp>
        <p:nvSpPr>
          <p:cNvPr id="4" name="Slide Number Placeholder 3"/>
          <p:cNvSpPr>
            <a:spLocks noGrp="1"/>
          </p:cNvSpPr>
          <p:nvPr>
            <p:ph type="sldNum" sz="quarter" idx="10"/>
          </p:nvPr>
        </p:nvSpPr>
        <p:spPr/>
        <p:txBody>
          <a:bodyPr/>
          <a:lstStyle/>
          <a:p>
            <a:fld id="{537C5F76-36FC-9D4C-9E77-606B8B5E097F}" type="slidenum">
              <a:rPr lang="en-US" smtClean="0"/>
              <a:t>35</a:t>
            </a:fld>
            <a:endParaRPr lang="en-US"/>
          </a:p>
        </p:txBody>
      </p:sp>
    </p:spTree>
    <p:extLst>
      <p:ext uri="{BB962C8B-B14F-4D97-AF65-F5344CB8AC3E}">
        <p14:creationId xmlns:p14="http://schemas.microsoft.com/office/powerpoint/2010/main" val="330326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data has missing edges, they’re not perfect cliques. Moreover, we frequently encounter enormous numbers of overlapping cliques. NP-complete? An example paraclique grown with glom term g = 2 from an initial maximum clique of size four {1,2,3,4} (a) and successively adding vertices 5 (b), 6 (c) and 7 (d).</a:t>
            </a:r>
          </a:p>
        </p:txBody>
      </p:sp>
      <p:sp>
        <p:nvSpPr>
          <p:cNvPr id="4" name="Slide Number Placeholder 3"/>
          <p:cNvSpPr>
            <a:spLocks noGrp="1"/>
          </p:cNvSpPr>
          <p:nvPr>
            <p:ph type="sldNum" sz="quarter" idx="10"/>
          </p:nvPr>
        </p:nvSpPr>
        <p:spPr/>
        <p:txBody>
          <a:bodyPr/>
          <a:lstStyle/>
          <a:p>
            <a:fld id="{537C5F76-36FC-9D4C-9E77-606B8B5E097F}" type="slidenum">
              <a:rPr lang="en-US" smtClean="0"/>
              <a:t>6</a:t>
            </a:fld>
            <a:endParaRPr lang="en-US"/>
          </a:p>
        </p:txBody>
      </p:sp>
    </p:spTree>
    <p:extLst>
      <p:ext uri="{BB962C8B-B14F-4D97-AF65-F5344CB8AC3E}">
        <p14:creationId xmlns:p14="http://schemas.microsoft.com/office/powerpoint/2010/main" val="321441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7C5F76-36FC-9D4C-9E77-606B8B5E097F}" type="slidenum">
              <a:rPr lang="en-US" smtClean="0"/>
              <a:t>7</a:t>
            </a:fld>
            <a:endParaRPr lang="en-US"/>
          </a:p>
        </p:txBody>
      </p:sp>
    </p:spTree>
    <p:extLst>
      <p:ext uri="{BB962C8B-B14F-4D97-AF65-F5344CB8AC3E}">
        <p14:creationId xmlns:p14="http://schemas.microsoft.com/office/powerpoint/2010/main" val="3349421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info here.</a:t>
            </a:r>
          </a:p>
        </p:txBody>
      </p:sp>
      <p:sp>
        <p:nvSpPr>
          <p:cNvPr id="4" name="Slide Number Placeholder 3"/>
          <p:cNvSpPr>
            <a:spLocks noGrp="1"/>
          </p:cNvSpPr>
          <p:nvPr>
            <p:ph type="sldNum" sz="quarter" idx="10"/>
          </p:nvPr>
        </p:nvSpPr>
        <p:spPr/>
        <p:txBody>
          <a:bodyPr/>
          <a:lstStyle/>
          <a:p>
            <a:fld id="{537C5F76-36FC-9D4C-9E77-606B8B5E097F}" type="slidenum">
              <a:rPr lang="en-US" smtClean="0"/>
              <a:t>9</a:t>
            </a:fld>
            <a:endParaRPr lang="en-US"/>
          </a:p>
        </p:txBody>
      </p:sp>
    </p:spTree>
    <p:extLst>
      <p:ext uri="{BB962C8B-B14F-4D97-AF65-F5344CB8AC3E}">
        <p14:creationId xmlns:p14="http://schemas.microsoft.com/office/powerpoint/2010/main" val="303519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Hierarchical clustering assigns items to clusters using a measure of similarity between clusters. Assignments are irrevocable; once an item has been placed in a cluster, it will remain in that cluster. </a:t>
            </a:r>
          </a:p>
          <a:p>
            <a:r>
              <a:rPr lang="en-US" sz="1200" kern="1200" dirty="0">
                <a:solidFill>
                  <a:schemeClr val="tx1"/>
                </a:solidFill>
                <a:effectLst/>
                <a:latin typeface="+mn-lt"/>
                <a:ea typeface="+mn-ea"/>
                <a:cs typeface="+mn-cs"/>
              </a:rPr>
              <a:t>CLICK uses a graph-based statistical method to identify kernels and then expands them into full clusters with several heuristic approaches </a:t>
            </a:r>
          </a:p>
          <a:p>
            <a:r>
              <a:rPr lang="en-US" sz="1200" kern="1200" dirty="0">
                <a:solidFill>
                  <a:schemeClr val="tx1"/>
                </a:solidFill>
                <a:effectLst/>
                <a:latin typeface="+mn-lt"/>
                <a:ea typeface="+mn-ea"/>
                <a:cs typeface="+mn-cs"/>
              </a:rPr>
              <a:t>NNN(Nearest Neighbor Networks</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like paraclique, depends upon finding cliques</a:t>
            </a:r>
            <a:r>
              <a:rPr lang="en-US" dirty="0">
                <a:effectLst/>
              </a:rPr>
              <a:t> and merge to form a single cluster</a:t>
            </a:r>
          </a:p>
          <a:p>
            <a:r>
              <a:rPr lang="en-US" sz="1200" kern="1200" dirty="0">
                <a:solidFill>
                  <a:schemeClr val="tx1"/>
                </a:solidFill>
                <a:effectLst/>
                <a:latin typeface="+mn-lt"/>
                <a:ea typeface="+mn-ea"/>
                <a:cs typeface="+mn-cs"/>
              </a:rPr>
              <a:t>WGCNA operates on weighted networks using a soft threshold, raising the similarity matrix to a user-selected power in order to calculate extended adjacencies . It then identifies gene modules using average linkage hierarchical clustering and dynamic tree cut methods. </a:t>
            </a:r>
          </a:p>
          <a:p>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clustering randomly selects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centroids and assigns genes to the nearest centroid, iteratively reassigning and recalculating centroids until it converges.</a:t>
            </a:r>
          </a:p>
          <a:p>
            <a:r>
              <a:rPr lang="en-US" sz="1200" kern="1200" dirty="0">
                <a:solidFill>
                  <a:schemeClr val="tx1"/>
                </a:solidFill>
                <a:effectLst/>
                <a:latin typeface="+mn-lt"/>
                <a:ea typeface="+mn-ea"/>
                <a:cs typeface="+mn-cs"/>
              </a:rPr>
              <a:t>QT Clust builds a cluster for each gene, outputs the largest cluster, then removes these genes and repeats the process until no genes remain. </a:t>
            </a:r>
          </a:p>
          <a:p>
            <a:r>
              <a:rPr lang="en-US" sz="1200" kern="1200" dirty="0">
                <a:solidFill>
                  <a:schemeClr val="tx1"/>
                </a:solidFill>
                <a:effectLst/>
                <a:latin typeface="+mn-lt"/>
                <a:ea typeface="+mn-ea"/>
                <a:cs typeface="+mn-cs"/>
              </a:rPr>
              <a:t>Self-Organizing Maps (SOM) is a machine learning approach that groups genes using unsupervised neural networks. SOM repeatedly assigns genes to the most similar node until the algorithm converges </a:t>
            </a:r>
            <a:endParaRPr lang="en-US" dirty="0"/>
          </a:p>
        </p:txBody>
      </p:sp>
      <p:sp>
        <p:nvSpPr>
          <p:cNvPr id="4" name="Slide Number Placeholder 3"/>
          <p:cNvSpPr>
            <a:spLocks noGrp="1"/>
          </p:cNvSpPr>
          <p:nvPr>
            <p:ph type="sldNum" sz="quarter" idx="10"/>
          </p:nvPr>
        </p:nvSpPr>
        <p:spPr/>
        <p:txBody>
          <a:bodyPr/>
          <a:lstStyle/>
          <a:p>
            <a:fld id="{537C5F76-36FC-9D4C-9E77-606B8B5E097F}" type="slidenum">
              <a:rPr lang="en-US" smtClean="0"/>
              <a:t>11</a:t>
            </a:fld>
            <a:endParaRPr lang="en-US"/>
          </a:p>
        </p:txBody>
      </p:sp>
    </p:spTree>
    <p:extLst>
      <p:ext uri="{BB962C8B-B14F-4D97-AF65-F5344CB8AC3E}">
        <p14:creationId xmlns:p14="http://schemas.microsoft.com/office/powerpoint/2010/main" val="1440063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24 gene expression datasets are downloaded from GEO</a:t>
            </a:r>
          </a:p>
          <a:p>
            <a:r>
              <a:rPr lang="en-US" dirty="0"/>
              <a:t>Mention the spectral method here. This is the way we pick the threshold for paraclique.</a:t>
            </a:r>
          </a:p>
          <a:p>
            <a:r>
              <a:rPr lang="en-US" dirty="0"/>
              <a:t>Mention we combine all the 4 HC methods into one here.</a:t>
            </a:r>
          </a:p>
        </p:txBody>
      </p:sp>
      <p:sp>
        <p:nvSpPr>
          <p:cNvPr id="4" name="Slide Number Placeholder 3"/>
          <p:cNvSpPr>
            <a:spLocks noGrp="1"/>
          </p:cNvSpPr>
          <p:nvPr>
            <p:ph type="sldNum" sz="quarter" idx="10"/>
          </p:nvPr>
        </p:nvSpPr>
        <p:spPr/>
        <p:txBody>
          <a:bodyPr/>
          <a:lstStyle/>
          <a:p>
            <a:fld id="{537C5F76-36FC-9D4C-9E77-606B8B5E097F}" type="slidenum">
              <a:rPr lang="en-US" smtClean="0"/>
              <a:t>12</a:t>
            </a:fld>
            <a:endParaRPr lang="en-US"/>
          </a:p>
        </p:txBody>
      </p:sp>
    </p:spTree>
    <p:extLst>
      <p:ext uri="{BB962C8B-B14F-4D97-AF65-F5344CB8AC3E}">
        <p14:creationId xmlns:p14="http://schemas.microsoft.com/office/powerpoint/2010/main" val="1876840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Biological networks focus on the interactions between molecular level nodes which include DNA, RNA, proteins and metabolites. </a:t>
            </a:r>
            <a:r>
              <a:rPr lang="en-US" sz="1200" kern="1200" dirty="0">
                <a:solidFill>
                  <a:schemeClr val="tx1"/>
                </a:solidFill>
                <a:effectLst/>
                <a:latin typeface="+mn-lt"/>
                <a:ea typeface="+mn-ea"/>
                <a:cs typeface="+mn-cs"/>
              </a:rPr>
              <a:t>Different types of biological networks show different characteristics due to the type of its input data. protein-protein interaction networks and gene co-expression networks are different.</a:t>
            </a:r>
          </a:p>
          <a:p>
            <a:r>
              <a:rPr lang="en-US" sz="1200" kern="1200" dirty="0">
                <a:solidFill>
                  <a:schemeClr val="tx1"/>
                </a:solidFill>
                <a:effectLst/>
                <a:latin typeface="+mn-lt"/>
                <a:ea typeface="+mn-ea"/>
                <a:cs typeface="+mn-cs"/>
              </a:rPr>
              <a:t>Among all the biological networks, gene co-expression network is in high demand to understand gene functions and mechanisms. And proteins are produced by coordinated co-expression of genes through transcription and translation, the study of co-expression patterns builds the base knowledge for underlying cellular processes. Thus, we tested our algorithms on gene co-expression networks. </a:t>
            </a:r>
            <a:endParaRPr lang="en-US" dirty="0"/>
          </a:p>
        </p:txBody>
      </p:sp>
      <p:sp>
        <p:nvSpPr>
          <p:cNvPr id="4" name="Slide Number Placeholder 3"/>
          <p:cNvSpPr>
            <a:spLocks noGrp="1"/>
          </p:cNvSpPr>
          <p:nvPr>
            <p:ph type="sldNum" sz="quarter" idx="10"/>
          </p:nvPr>
        </p:nvSpPr>
        <p:spPr/>
        <p:txBody>
          <a:bodyPr/>
          <a:lstStyle/>
          <a:p>
            <a:fld id="{537C5F76-36FC-9D4C-9E77-606B8B5E097F}" type="slidenum">
              <a:rPr lang="en-US" smtClean="0"/>
              <a:t>16</a:t>
            </a:fld>
            <a:endParaRPr lang="en-US"/>
          </a:p>
        </p:txBody>
      </p:sp>
    </p:spTree>
    <p:extLst>
      <p:ext uri="{BB962C8B-B14F-4D97-AF65-F5344CB8AC3E}">
        <p14:creationId xmlns:p14="http://schemas.microsoft.com/office/powerpoint/2010/main" val="828689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 ontology is a major bioinformatics initiative that provides the most comprehensive representation of gene and gene products. A typical usage of GO annotations is the gene ontology enrichment analysis. </a:t>
            </a:r>
          </a:p>
          <a:p>
            <a:r>
              <a:rPr lang="en-US" dirty="0"/>
              <a:t>What is DAVID? </a:t>
            </a: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atabase for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nnotation, </a:t>
            </a:r>
            <a:r>
              <a:rPr lang="en-US" sz="1200" b="1" i="0" kern="1200" dirty="0">
                <a:solidFill>
                  <a:schemeClr val="tx1"/>
                </a:solidFill>
                <a:effectLst/>
                <a:latin typeface="+mn-lt"/>
                <a:ea typeface="+mn-ea"/>
                <a:cs typeface="+mn-cs"/>
              </a:rPr>
              <a:t>V</a:t>
            </a:r>
            <a:r>
              <a:rPr lang="en-US" sz="1200" b="0" i="0" kern="1200" dirty="0">
                <a:solidFill>
                  <a:schemeClr val="tx1"/>
                </a:solidFill>
                <a:effectLst/>
                <a:latin typeface="+mn-lt"/>
                <a:ea typeface="+mn-ea"/>
                <a:cs typeface="+mn-cs"/>
              </a:rPr>
              <a:t>isualization and </a:t>
            </a:r>
            <a:r>
              <a:rPr lang="en-US" sz="1200" b="1" i="0"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ntegrated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iscovery (</a:t>
            </a:r>
            <a:r>
              <a:rPr lang="en-US" sz="1200" b="1" i="0" kern="1200" dirty="0">
                <a:solidFill>
                  <a:schemeClr val="tx1"/>
                </a:solidFill>
                <a:effectLst/>
                <a:latin typeface="+mn-lt"/>
                <a:ea typeface="+mn-ea"/>
                <a:cs typeface="+mn-cs"/>
              </a:rPr>
              <a:t>DAVID </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37C5F76-36FC-9D4C-9E77-606B8B5E097F}" type="slidenum">
              <a:rPr lang="en-US" smtClean="0"/>
              <a:t>17</a:t>
            </a:fld>
            <a:endParaRPr lang="en-US"/>
          </a:p>
        </p:txBody>
      </p:sp>
    </p:spTree>
    <p:extLst>
      <p:ext uri="{BB962C8B-B14F-4D97-AF65-F5344CB8AC3E}">
        <p14:creationId xmlns:p14="http://schemas.microsoft.com/office/powerpoint/2010/main" val="175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Ecoli</a:t>
            </a:r>
            <a:r>
              <a:rPr lang="en-US" dirty="0"/>
              <a:t>, fruit fly and yeast</a:t>
            </a:r>
          </a:p>
        </p:txBody>
      </p:sp>
      <p:sp>
        <p:nvSpPr>
          <p:cNvPr id="4" name="Slide Number Placeholder 3"/>
          <p:cNvSpPr>
            <a:spLocks noGrp="1"/>
          </p:cNvSpPr>
          <p:nvPr>
            <p:ph type="sldNum" sz="quarter" idx="10"/>
          </p:nvPr>
        </p:nvSpPr>
        <p:spPr/>
        <p:txBody>
          <a:bodyPr/>
          <a:lstStyle/>
          <a:p>
            <a:fld id="{537C5F76-36FC-9D4C-9E77-606B8B5E097F}" type="slidenum">
              <a:rPr lang="en-US" smtClean="0"/>
              <a:t>19</a:t>
            </a:fld>
            <a:endParaRPr lang="en-US"/>
          </a:p>
        </p:txBody>
      </p:sp>
    </p:spTree>
    <p:extLst>
      <p:ext uri="{BB962C8B-B14F-4D97-AF65-F5344CB8AC3E}">
        <p14:creationId xmlns:p14="http://schemas.microsoft.com/office/powerpoint/2010/main" val="2223378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8487" y="1"/>
            <a:ext cx="10370676" cy="5151309"/>
          </a:xfrm>
          <a:prstGeom prst="rect">
            <a:avLst/>
          </a:prstGeom>
        </p:spPr>
      </p:pic>
      <p:sp>
        <p:nvSpPr>
          <p:cNvPr id="6" name="Rectangle 5"/>
          <p:cNvSpPr/>
          <p:nvPr userDrawn="1"/>
        </p:nvSpPr>
        <p:spPr>
          <a:xfrm>
            <a:off x="4564442"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64442" y="205979"/>
            <a:ext cx="4193654" cy="2659847"/>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KNOCKOU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770627" y="3235296"/>
            <a:ext cx="1781284" cy="1195039"/>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4/2/18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BA7003-00DC-104B-92AD-B7A90026C1F9}" type="datetimeFigureOut">
              <a:rPr lang="en-US" smtClean="0"/>
              <a:pPr/>
              <a:t>4/2/18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722313" y="3305176"/>
            <a:ext cx="7772400" cy="1021556"/>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7003-00DC-104B-92AD-B7A90026C1F9}" type="datetimeFigureOut">
              <a:rPr lang="en-US" smtClean="0"/>
              <a:t>4/2/18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153555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A7003-00DC-104B-92AD-B7A90026C1F9}" type="datetimeFigureOut">
              <a:rPr lang="en-US" smtClean="0"/>
              <a:t>4/2/18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422415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4/2/18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4767264"/>
            <a:ext cx="1009650" cy="273844"/>
          </a:xfrm>
          <a:prstGeom prst="rect">
            <a:avLst/>
          </a:prstGeom>
        </p:spPr>
        <p:txBody>
          <a:bodyPr/>
          <a:lstStyle/>
          <a:p>
            <a:fld id="{F5BA7003-00DC-104B-92AD-B7A90026C1F9}" type="datetimeFigureOut">
              <a:rPr lang="en-US" smtClean="0"/>
              <a:t>4/2/18</a:t>
            </a:fld>
            <a:endParaRPr lang="en-US" dirty="0"/>
          </a:p>
        </p:txBody>
      </p:sp>
      <p:sp>
        <p:nvSpPr>
          <p:cNvPr id="6" name="Footer Placeholder 5"/>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4362450" y="4767264"/>
            <a:ext cx="2133600" cy="273844"/>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4/2/18</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1934766"/>
            <a:ext cx="8229600" cy="85725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4/2/18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4/2/18</a:t>
            </a:fld>
            <a:endParaRPr lang="en-US" dirty="0"/>
          </a:p>
        </p:txBody>
      </p:sp>
      <p:sp>
        <p:nvSpPr>
          <p:cNvPr id="4" name="Footer Placeholder 3"/>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436245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8" y="1773936"/>
            <a:ext cx="4240119" cy="2883952"/>
          </a:xfrm>
        </p:spPr>
      </p:sp>
      <p:sp>
        <p:nvSpPr>
          <p:cNvPr id="7" name="Picture Placeholder 6"/>
          <p:cNvSpPr>
            <a:spLocks noGrp="1"/>
          </p:cNvSpPr>
          <p:nvPr>
            <p:ph type="pic" sz="quarter" idx="13"/>
          </p:nvPr>
        </p:nvSpPr>
        <p:spPr>
          <a:xfrm>
            <a:off x="277905" y="171450"/>
            <a:ext cx="2057400" cy="1529334"/>
          </a:xfrm>
        </p:spPr>
      </p:sp>
      <p:sp>
        <p:nvSpPr>
          <p:cNvPr id="8" name="Picture Placeholder 7"/>
          <p:cNvSpPr>
            <a:spLocks noGrp="1"/>
          </p:cNvSpPr>
          <p:nvPr>
            <p:ph type="pic" sz="quarter" idx="14"/>
          </p:nvPr>
        </p:nvSpPr>
        <p:spPr>
          <a:xfrm>
            <a:off x="2460625" y="171450"/>
            <a:ext cx="2057400" cy="1529334"/>
          </a:xfrm>
        </p:spPr>
      </p:sp>
      <p:sp>
        <p:nvSpPr>
          <p:cNvPr id="10" name="Title 1"/>
          <p:cNvSpPr>
            <a:spLocks noGrp="1"/>
          </p:cNvSpPr>
          <p:nvPr>
            <p:ph type="title"/>
          </p:nvPr>
        </p:nvSpPr>
        <p:spPr>
          <a:xfrm>
            <a:off x="4990444" y="563945"/>
            <a:ext cx="3799498" cy="1191695"/>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1755639"/>
            <a:ext cx="3799498" cy="2902250"/>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1009650" cy="273844"/>
          </a:xfrm>
          <a:prstGeom prst="rect">
            <a:avLst/>
          </a:prstGeom>
        </p:spPr>
        <p:txBody>
          <a:bodyPr/>
          <a:lstStyle/>
          <a:p>
            <a:fld id="{4B469F6A-6969-FD40-8D37-C59213B3D641}" type="datetimeFigureOut">
              <a:rPr lang="en-US" smtClean="0"/>
              <a:pPr/>
              <a:t>4/2/18</a:t>
            </a:fld>
            <a:endParaRPr lang="en-US" dirty="0"/>
          </a:p>
        </p:txBody>
      </p:sp>
      <p:sp>
        <p:nvSpPr>
          <p:cNvPr id="4" name="Footer Placeholder 3"/>
          <p:cNvSpPr>
            <a:spLocks noGrp="1"/>
          </p:cNvSpPr>
          <p:nvPr>
            <p:ph type="ftr" sz="quarter" idx="11"/>
          </p:nvPr>
        </p:nvSpPr>
        <p:spPr>
          <a:xfrm>
            <a:off x="1466850" y="4767264"/>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4362450" y="4767264"/>
            <a:ext cx="2133600" cy="273844"/>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8" y="1773936"/>
            <a:ext cx="4240119" cy="2883952"/>
          </a:xfrm>
        </p:spPr>
      </p:sp>
      <p:sp>
        <p:nvSpPr>
          <p:cNvPr id="7" name="Picture Placeholder 6"/>
          <p:cNvSpPr>
            <a:spLocks noGrp="1"/>
          </p:cNvSpPr>
          <p:nvPr>
            <p:ph type="pic" sz="quarter" idx="13"/>
          </p:nvPr>
        </p:nvSpPr>
        <p:spPr>
          <a:xfrm>
            <a:off x="277905" y="171450"/>
            <a:ext cx="2057400" cy="1529334"/>
          </a:xfrm>
        </p:spPr>
      </p:sp>
      <p:sp>
        <p:nvSpPr>
          <p:cNvPr id="8" name="Picture Placeholder 7"/>
          <p:cNvSpPr>
            <a:spLocks noGrp="1"/>
          </p:cNvSpPr>
          <p:nvPr>
            <p:ph type="pic" sz="quarter" idx="14"/>
          </p:nvPr>
        </p:nvSpPr>
        <p:spPr>
          <a:xfrm>
            <a:off x="2460625" y="171450"/>
            <a:ext cx="2057400" cy="1529334"/>
          </a:xfrm>
        </p:spPr>
      </p:sp>
      <p:sp>
        <p:nvSpPr>
          <p:cNvPr id="9" name="Picture Placeholder 4"/>
          <p:cNvSpPr>
            <a:spLocks noGrp="1"/>
          </p:cNvSpPr>
          <p:nvPr>
            <p:ph type="pic" idx="15"/>
          </p:nvPr>
        </p:nvSpPr>
        <p:spPr>
          <a:xfrm>
            <a:off x="4670427" y="171450"/>
            <a:ext cx="4240119" cy="2883952"/>
          </a:xfrm>
        </p:spPr>
      </p:sp>
      <p:sp>
        <p:nvSpPr>
          <p:cNvPr id="10" name="Picture Placeholder 6"/>
          <p:cNvSpPr>
            <a:spLocks noGrp="1"/>
          </p:cNvSpPr>
          <p:nvPr>
            <p:ph type="pic" sz="quarter" idx="16"/>
          </p:nvPr>
        </p:nvSpPr>
        <p:spPr>
          <a:xfrm>
            <a:off x="4670424" y="3131933"/>
            <a:ext cx="2057400" cy="1529334"/>
          </a:xfrm>
        </p:spPr>
      </p:sp>
      <p:sp>
        <p:nvSpPr>
          <p:cNvPr id="11" name="Picture Placeholder 7"/>
          <p:cNvSpPr>
            <a:spLocks noGrp="1"/>
          </p:cNvSpPr>
          <p:nvPr>
            <p:ph type="pic" sz="quarter" idx="17"/>
          </p:nvPr>
        </p:nvSpPr>
        <p:spPr>
          <a:xfrm>
            <a:off x="6853144" y="3131933"/>
            <a:ext cx="2057400" cy="1529334"/>
          </a:xfrm>
        </p:spPr>
      </p:sp>
    </p:spTree>
    <p:extLst>
      <p:ext uri="{BB962C8B-B14F-4D97-AF65-F5344CB8AC3E}">
        <p14:creationId xmlns:p14="http://schemas.microsoft.com/office/powerpoint/2010/main" val="15894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2860001"/>
            <a:ext cx="576292" cy="57972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790436"/>
            <a:ext cx="8229600" cy="85725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1723725"/>
            <a:ext cx="6400800" cy="917756"/>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4747654"/>
            <a:ext cx="9144000" cy="395846"/>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1" t="-7063" r="-4562" b="-7766"/>
          <a:stretch/>
        </p:blipFill>
        <p:spPr>
          <a:xfrm>
            <a:off x="3615775" y="2834640"/>
            <a:ext cx="2039112" cy="1417320"/>
          </a:xfrm>
          <a:prstGeom prst="rect">
            <a:avLst/>
          </a:prstGeom>
        </p:spPr>
      </p:pic>
    </p:spTree>
    <p:extLst>
      <p:ext uri="{BB962C8B-B14F-4D97-AF65-F5344CB8AC3E}">
        <p14:creationId xmlns:p14="http://schemas.microsoft.com/office/powerpoint/2010/main" val="3461190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
            <a:ext cx="7772400" cy="671513"/>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457200" y="4767264"/>
            <a:ext cx="1280302" cy="273844"/>
          </a:xfrm>
          <a:prstGeom prst="rect">
            <a:avLst/>
          </a:prstGeom>
        </p:spPr>
        <p:txBody>
          <a:bodyPr/>
          <a:lstStyle/>
          <a:p>
            <a:fld id="{CB016D1E-C240-F54C-B964-4E8AE0DA4492}" type="datetimeFigureOut">
              <a:rPr lang="en-US" smtClean="0"/>
              <a:t>4/2/18</a:t>
            </a:fld>
            <a:endParaRPr lang="en-US"/>
          </a:p>
        </p:txBody>
      </p:sp>
      <p:sp>
        <p:nvSpPr>
          <p:cNvPr id="5" name="Footer Placeholder 4"/>
          <p:cNvSpPr>
            <a:spLocks noGrp="1"/>
          </p:cNvSpPr>
          <p:nvPr>
            <p:ph type="ftr" sz="quarter" idx="11"/>
          </p:nvPr>
        </p:nvSpPr>
        <p:spPr>
          <a:xfrm>
            <a:off x="1737502"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4633102" y="4767264"/>
            <a:ext cx="2133600" cy="273844"/>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685800" y="847726"/>
            <a:ext cx="7772400" cy="3776663"/>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87419"/>
            <a:ext cx="8229600" cy="857250"/>
          </a:xfrm>
        </p:spPr>
        <p:txBody>
          <a:bodyPr/>
          <a:lstStyle>
            <a:lvl1pPr algn="ctr">
              <a:defRPr>
                <a:solidFill>
                  <a:schemeClr val="bg1"/>
                </a:solidFill>
              </a:defRPr>
            </a:lvl1pPr>
          </a:lstStyle>
          <a:p>
            <a:r>
              <a:rPr lang="en-US" dirty="0"/>
              <a:t>Click to edit Master title style</a:t>
            </a:r>
          </a:p>
        </p:txBody>
      </p:sp>
      <p:sp>
        <p:nvSpPr>
          <p:cNvPr id="4" name="Subtitle 2"/>
          <p:cNvSpPr>
            <a:spLocks noGrp="1"/>
          </p:cNvSpPr>
          <p:nvPr>
            <p:ph type="subTitle" idx="1"/>
          </p:nvPr>
        </p:nvSpPr>
        <p:spPr>
          <a:xfrm>
            <a:off x="1371600" y="2020708"/>
            <a:ext cx="6400800" cy="917756"/>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Picture 4"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89179" y="3015970"/>
            <a:ext cx="1965643" cy="1318723"/>
          </a:xfrm>
          <a:prstGeom prst="rect">
            <a:avLst/>
          </a:prstGeom>
        </p:spPr>
      </p:pic>
    </p:spTree>
    <p:extLst>
      <p:ext uri="{BB962C8B-B14F-4D97-AF65-F5344CB8AC3E}">
        <p14:creationId xmlns:p14="http://schemas.microsoft.com/office/powerpoint/2010/main" val="157057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3495910"/>
            <a:ext cx="9144000" cy="1647591"/>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1371600" y="161802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
          <p:cNvSpPr>
            <a:spLocks noGrp="1"/>
          </p:cNvSpPr>
          <p:nvPr>
            <p:ph type="ctrTitle"/>
          </p:nvPr>
        </p:nvSpPr>
        <p:spPr>
          <a:xfrm>
            <a:off x="685800" y="297534"/>
            <a:ext cx="7772400" cy="1102519"/>
          </a:xfrm>
        </p:spPr>
        <p:txBody>
          <a:bodyPr/>
          <a:lstStyle>
            <a:lvl1pPr algn="ctr">
              <a:defRPr/>
            </a:lvl1pPr>
          </a:lstStyle>
          <a:p>
            <a:r>
              <a:rPr lang="en-US" dirty="0"/>
              <a:t>Click to edit Master title style</a:t>
            </a:r>
          </a:p>
        </p:txBody>
      </p:sp>
      <p:pic>
        <p:nvPicPr>
          <p:cNvPr id="8" name="Picture 7"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78724" y="3742520"/>
            <a:ext cx="1598055" cy="1072113"/>
          </a:xfrm>
          <a:prstGeom prst="rect">
            <a:avLst/>
          </a:prstGeom>
        </p:spPr>
      </p:pic>
    </p:spTree>
    <p:extLst>
      <p:ext uri="{BB962C8B-B14F-4D97-AF65-F5344CB8AC3E}">
        <p14:creationId xmlns:p14="http://schemas.microsoft.com/office/powerpoint/2010/main" val="4187791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438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311219"/>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4950346"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4950346"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950346" y="205979"/>
            <a:ext cx="4193654" cy="2659847"/>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KNOCKOU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31259" y="3235296"/>
            <a:ext cx="1831828" cy="1228948"/>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9144000" cy="5159531"/>
          </a:xfrm>
          <a:prstGeom prst="rect">
            <a:avLst/>
          </a:prstGeom>
        </p:spPr>
      </p:pic>
      <p:sp>
        <p:nvSpPr>
          <p:cNvPr id="4" name="Rectangle 3"/>
          <p:cNvSpPr/>
          <p:nvPr userDrawn="1"/>
        </p:nvSpPr>
        <p:spPr>
          <a:xfrm>
            <a:off x="4564442" y="0"/>
            <a:ext cx="4193654" cy="5143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4564442" y="486966"/>
            <a:ext cx="4193654" cy="2370534"/>
          </a:xfrm>
        </p:spPr>
        <p:txBody>
          <a:bodyPr anchor="ctr">
            <a:normAutofit/>
          </a:bodyPr>
          <a:lstStyle>
            <a:lvl1pPr>
              <a:defRPr sz="4000" b="0">
                <a:solidFill>
                  <a:schemeClr val="bg1"/>
                </a:solidFill>
              </a:defRPr>
            </a:lvl1pPr>
          </a:lstStyle>
          <a:p>
            <a:pPr lvl="0"/>
            <a:r>
              <a:rPr lang="en-US" dirty="0"/>
              <a:t>Click to edit Master text styles</a:t>
            </a:r>
          </a:p>
        </p:txBody>
      </p:sp>
      <p:pic>
        <p:nvPicPr>
          <p:cNvPr id="8" name="Picture 7" descr="UT_logo_KNOCKOU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772655" y="3235296"/>
            <a:ext cx="1777228" cy="1192318"/>
          </a:xfrm>
          <a:prstGeom prst="rect">
            <a:avLst/>
          </a:prstGeom>
        </p:spPr>
      </p:pic>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3" y="4767264"/>
            <a:ext cx="1397863" cy="273844"/>
          </a:xfrm>
        </p:spPr>
        <p:txBody>
          <a:bodyPr/>
          <a:lstStyle>
            <a:lvl1pPr>
              <a:defRPr sz="1000">
                <a:solidFill>
                  <a:schemeClr val="bg1"/>
                </a:solidFill>
                <a:latin typeface="Arial"/>
                <a:cs typeface="Arial"/>
              </a:defRPr>
            </a:lvl1pPr>
          </a:lstStyle>
          <a:p>
            <a:fld id="{F5BA7003-00DC-104B-92AD-B7A90026C1F9}" type="datetimeFigureOut">
              <a:rPr lang="en-US" smtClean="0"/>
              <a:pPr/>
              <a:t>4/2/18</a:t>
            </a:fld>
            <a:endParaRPr lang="en-US" dirty="0"/>
          </a:p>
        </p:txBody>
      </p:sp>
      <p:sp>
        <p:nvSpPr>
          <p:cNvPr id="5" name="Footer Placeholder 4"/>
          <p:cNvSpPr>
            <a:spLocks noGrp="1"/>
          </p:cNvSpPr>
          <p:nvPr>
            <p:ph type="ftr" sz="quarter" idx="11"/>
          </p:nvPr>
        </p:nvSpPr>
        <p:spPr>
          <a:xfrm>
            <a:off x="1855063" y="4767264"/>
            <a:ext cx="2895600" cy="273844"/>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4767264"/>
            <a:ext cx="2133600" cy="273844"/>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6447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72166"/>
            <a:ext cx="8229600" cy="85725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4/2/18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663" r:id="rId1"/>
    <p:sldLayoutId id="2147483702" r:id="rId2"/>
    <p:sldLayoutId id="2147483664" r:id="rId3"/>
    <p:sldLayoutId id="2147483661" r:id="rId4"/>
    <p:sldLayoutId id="2147483649" r:id="rId5"/>
    <p:sldLayoutId id="2147483700" r:id="rId6"/>
    <p:sldLayoutId id="2147483696" r:id="rId7"/>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UT_logo_RIGHT_KNOCKOUT.eps"/>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4/2/18</a:t>
            </a:fld>
            <a:endParaRPr lang="en-US" dirty="0"/>
          </a:p>
        </p:txBody>
      </p:sp>
      <p:sp>
        <p:nvSpPr>
          <p:cNvPr id="5"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4/2/18</a:t>
            </a:fld>
            <a:endParaRPr lang="en-US" dirty="0"/>
          </a:p>
        </p:txBody>
      </p:sp>
      <p:sp>
        <p:nvSpPr>
          <p:cNvPr id="11"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4637997"/>
            <a:ext cx="9144000" cy="50550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88146" y="4728769"/>
            <a:ext cx="1461427" cy="326103"/>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2"/>
          </p:nvPr>
        </p:nvSpPr>
        <p:spPr>
          <a:xfrm>
            <a:off x="457203" y="4767264"/>
            <a:ext cx="1310609" cy="273844"/>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4/2/18</a:t>
            </a:fld>
            <a:endParaRPr lang="en-US" dirty="0"/>
          </a:p>
        </p:txBody>
      </p:sp>
      <p:sp>
        <p:nvSpPr>
          <p:cNvPr id="9" name="Footer Placeholder 4"/>
          <p:cNvSpPr>
            <a:spLocks noGrp="1"/>
          </p:cNvSpPr>
          <p:nvPr>
            <p:ph type="ftr" sz="quarter" idx="3"/>
          </p:nvPr>
        </p:nvSpPr>
        <p:spPr>
          <a:xfrm>
            <a:off x="1767809" y="4767264"/>
            <a:ext cx="2895600" cy="273844"/>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4767264"/>
            <a:ext cx="2133600" cy="273844"/>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hyperlink" Target="https://github.com/YupingLu/arm-ssa" TargetMode="External"/><Relationship Id="rId4" Type="http://schemas.openxmlformats.org/officeDocument/2006/relationships/hyperlink" Target="https://github.com/YupingLu/arm-pears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hyperlink" Target="http://yupinglu.me/dissertation"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41819-444B-E644-8D92-5E132D8430C0}"/>
              </a:ext>
            </a:extLst>
          </p:cNvPr>
          <p:cNvSpPr>
            <a:spLocks noGrp="1"/>
          </p:cNvSpPr>
          <p:nvPr>
            <p:ph type="title"/>
          </p:nvPr>
        </p:nvSpPr>
        <p:spPr/>
        <p:txBody>
          <a:bodyPr>
            <a:normAutofit/>
          </a:bodyPr>
          <a:lstStyle/>
          <a:p>
            <a:r>
              <a:rPr lang="en-US" sz="2400" dirty="0"/>
              <a:t>Clustering Metric, Weighted Graph Algorithm and Singular Spectrum Method for the Analysis of Scientific Data</a:t>
            </a:r>
            <a:br>
              <a:rPr lang="en-US" sz="2400" dirty="0"/>
            </a:br>
            <a:br>
              <a:rPr lang="en-US" sz="2400" dirty="0">
                <a:latin typeface="Chalkduster" panose="03050602040202020205" pitchFamily="66" charset="77"/>
              </a:rPr>
            </a:br>
            <a:r>
              <a:rPr lang="en-US" sz="1800" dirty="0">
                <a:solidFill>
                  <a:schemeClr val="tx1">
                    <a:lumMod val="65000"/>
                    <a:lumOff val="35000"/>
                  </a:schemeClr>
                </a:solidFill>
                <a:latin typeface="Bradley Hand" pitchFamily="2" charset="77"/>
              </a:rPr>
              <a:t>A Dissertation Proposal by: Yuping Lu (Allan)</a:t>
            </a:r>
          </a:p>
        </p:txBody>
      </p:sp>
      <p:sp>
        <p:nvSpPr>
          <p:cNvPr id="3" name="TextBox 2"/>
          <p:cNvSpPr txBox="1"/>
          <p:nvPr/>
        </p:nvSpPr>
        <p:spPr>
          <a:xfrm>
            <a:off x="345231" y="20342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295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Robustness Metric</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a:xfrm>
            <a:off x="457200" y="1200151"/>
            <a:ext cx="8229600" cy="1341343"/>
          </a:xfrm>
        </p:spPr>
        <p:txBody>
          <a:bodyPr>
            <a:normAutofit/>
          </a:bodyPr>
          <a:lstStyle/>
          <a:p>
            <a:pPr marL="57150" indent="0" algn="ctr">
              <a:buNone/>
            </a:pPr>
            <a:r>
              <a:rPr lang="en-US" sz="2000" dirty="0"/>
              <a:t>R = t / (</a:t>
            </a:r>
            <a:r>
              <a:rPr lang="en-US" sz="2000" dirty="0" err="1"/>
              <a:t>dr</a:t>
            </a:r>
            <a:r>
              <a:rPr lang="en-US" sz="2000" dirty="0"/>
              <a:t>)</a:t>
            </a:r>
          </a:p>
          <a:p>
            <a:pPr marL="57150" indent="0">
              <a:buNone/>
            </a:pPr>
            <a:r>
              <a:rPr lang="en-US" sz="1200" b="1" dirty="0"/>
              <a:t>t </a:t>
            </a:r>
            <a:r>
              <a:rPr lang="en-US" sz="1200" dirty="0"/>
              <a:t>denotes the total number of (not necessarily distinct) pairs of objects that appear together in some cluster summed over all runs, </a:t>
            </a:r>
            <a:r>
              <a:rPr lang="en-US" sz="1200" b="1" dirty="0"/>
              <a:t>d</a:t>
            </a:r>
            <a:r>
              <a:rPr lang="en-US" sz="1200" dirty="0"/>
              <a:t> represents the number of distinct pairs of objects that appear together in some cluster produced by some run, and </a:t>
            </a:r>
            <a:r>
              <a:rPr lang="en-US" sz="1200" b="1" dirty="0"/>
              <a:t>r</a:t>
            </a:r>
            <a:r>
              <a:rPr lang="en-US" sz="1200" dirty="0"/>
              <a:t> is the number of times the clustering algorithm was run. Robustness thus lies in the interval (0, 1].</a:t>
            </a:r>
          </a:p>
        </p:txBody>
      </p:sp>
      <p:pic>
        <p:nvPicPr>
          <p:cNvPr id="4" name="Picture 3">
            <a:extLst>
              <a:ext uri="{FF2B5EF4-FFF2-40B4-BE49-F238E27FC236}">
                <a16:creationId xmlns:a16="http://schemas.microsoft.com/office/drawing/2014/main" id="{D5AD707A-45BE-7E42-B731-3BF99E4F1D5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64805" y="2494019"/>
            <a:ext cx="3571240" cy="1769110"/>
          </a:xfrm>
          <a:prstGeom prst="rect">
            <a:avLst/>
          </a:prstGeom>
        </p:spPr>
      </p:pic>
      <p:sp>
        <p:nvSpPr>
          <p:cNvPr id="6" name="Content Placeholder 4">
            <a:extLst>
              <a:ext uri="{FF2B5EF4-FFF2-40B4-BE49-F238E27FC236}">
                <a16:creationId xmlns:a16="http://schemas.microsoft.com/office/drawing/2014/main" id="{31206BC7-148E-9241-B446-AAADA8AD25AB}"/>
              </a:ext>
            </a:extLst>
          </p:cNvPr>
          <p:cNvSpPr txBox="1">
            <a:spLocks/>
          </p:cNvSpPr>
          <p:nvPr/>
        </p:nvSpPr>
        <p:spPr>
          <a:xfrm>
            <a:off x="457200" y="2783541"/>
            <a:ext cx="4356850" cy="12362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 indent="0">
              <a:buNone/>
            </a:pPr>
            <a:r>
              <a:rPr lang="en-US" sz="1100" dirty="0"/>
              <a:t>(A,B): 3/3; (A,C): 1/3; (A,D): 1/3; (B,C): 1/3; (B,D): 1/3; (C,D): 2/3; (C,E): 1/3; (D,F): 1/3; and (E,F): 2/3.</a:t>
            </a:r>
          </a:p>
          <a:p>
            <a:pPr marL="57150" indent="0">
              <a:buNone/>
            </a:pPr>
            <a:r>
              <a:rPr lang="en-US" sz="1100" dirty="0"/>
              <a:t>We now simply average these scores to compute R, making the robustness of the algorithm that produced these clusters 0.481.</a:t>
            </a:r>
          </a:p>
        </p:txBody>
      </p:sp>
    </p:spTree>
    <p:extLst>
      <p:ext uri="{BB962C8B-B14F-4D97-AF65-F5344CB8AC3E}">
        <p14:creationId xmlns:p14="http://schemas.microsoft.com/office/powerpoint/2010/main" val="2519741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lvl="1">
              <a:buFont typeface="Arial" panose="020B0604020202020204" pitchFamily="34" charset="0"/>
              <a:buChar char="•"/>
            </a:pPr>
            <a:endParaRPr lang="en-US" sz="1400" dirty="0"/>
          </a:p>
          <a:p>
            <a:pPr marL="457200" lvl="1" indent="0">
              <a:buNone/>
            </a:pPr>
            <a:endParaRPr lang="en-US" sz="1400" dirty="0"/>
          </a:p>
        </p:txBody>
      </p:sp>
      <p:graphicFrame>
        <p:nvGraphicFramePr>
          <p:cNvPr id="3" name="Table 2">
            <a:extLst>
              <a:ext uri="{FF2B5EF4-FFF2-40B4-BE49-F238E27FC236}">
                <a16:creationId xmlns:a16="http://schemas.microsoft.com/office/drawing/2014/main" id="{34B894A7-DD66-E24D-9C04-FF544B2EC008}"/>
              </a:ext>
            </a:extLst>
          </p:cNvPr>
          <p:cNvGraphicFramePr>
            <a:graphicFrameLocks noGrp="1"/>
          </p:cNvGraphicFramePr>
          <p:nvPr>
            <p:extLst>
              <p:ext uri="{D42A27DB-BD31-4B8C-83A1-F6EECF244321}">
                <p14:modId xmlns:p14="http://schemas.microsoft.com/office/powerpoint/2010/main" val="1508622462"/>
              </p:ext>
            </p:extLst>
          </p:nvPr>
        </p:nvGraphicFramePr>
        <p:xfrm>
          <a:off x="1448507" y="1200150"/>
          <a:ext cx="6433469" cy="3137582"/>
        </p:xfrm>
        <a:graphic>
          <a:graphicData uri="http://schemas.openxmlformats.org/drawingml/2006/table">
            <a:tbl>
              <a:tblPr>
                <a:tableStyleId>{5C22544A-7EE6-4342-B048-85BDC9FD1C3A}</a:tableStyleId>
              </a:tblPr>
              <a:tblGrid>
                <a:gridCol w="1126074">
                  <a:extLst>
                    <a:ext uri="{9D8B030D-6E8A-4147-A177-3AD203B41FA5}">
                      <a16:colId xmlns:a16="http://schemas.microsoft.com/office/drawing/2014/main" val="1617424017"/>
                    </a:ext>
                  </a:extLst>
                </a:gridCol>
                <a:gridCol w="1436895">
                  <a:extLst>
                    <a:ext uri="{9D8B030D-6E8A-4147-A177-3AD203B41FA5}">
                      <a16:colId xmlns:a16="http://schemas.microsoft.com/office/drawing/2014/main" val="2229069668"/>
                    </a:ext>
                  </a:extLst>
                </a:gridCol>
                <a:gridCol w="2162722">
                  <a:extLst>
                    <a:ext uri="{9D8B030D-6E8A-4147-A177-3AD203B41FA5}">
                      <a16:colId xmlns:a16="http://schemas.microsoft.com/office/drawing/2014/main" val="2023400065"/>
                    </a:ext>
                  </a:extLst>
                </a:gridCol>
                <a:gridCol w="1707778">
                  <a:extLst>
                    <a:ext uri="{9D8B030D-6E8A-4147-A177-3AD203B41FA5}">
                      <a16:colId xmlns:a16="http://schemas.microsoft.com/office/drawing/2014/main" val="212379529"/>
                    </a:ext>
                  </a:extLst>
                </a:gridCol>
              </a:tblGrid>
              <a:tr h="262529">
                <a:tc>
                  <a:txBody>
                    <a:bodyPr/>
                    <a:lstStyle/>
                    <a:p>
                      <a:pPr marL="0" marR="0" indent="144145" algn="just" hangingPunct="0">
                        <a:lnSpc>
                          <a:spcPts val="1200"/>
                        </a:lnSpc>
                        <a:spcBef>
                          <a:spcPts val="0"/>
                        </a:spcBef>
                        <a:spcAft>
                          <a:spcPts val="0"/>
                        </a:spcAft>
                      </a:pPr>
                      <a:r>
                        <a:rPr lang="en-US" sz="900" b="1" dirty="0">
                          <a:effectLst/>
                        </a:rPr>
                        <a:t>Algorithm</a:t>
                      </a:r>
                      <a:endParaRPr lang="en-US" sz="1000" b="1"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b="1" dirty="0">
                          <a:effectLst/>
                        </a:rPr>
                        <a:t>Type</a:t>
                      </a:r>
                      <a:endParaRPr lang="en-US" sz="1000" b="1"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b="1" dirty="0">
                          <a:effectLst/>
                        </a:rPr>
                        <a:t>Setting</a:t>
                      </a:r>
                      <a:endParaRPr lang="en-US" sz="1000" b="1"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b="1" dirty="0">
                          <a:effectLst/>
                        </a:rPr>
                        <a:t>Implementation</a:t>
                      </a:r>
                      <a:endParaRPr lang="en-US" sz="1000" b="1" dirty="0">
                        <a:effectLst/>
                        <a:latin typeface="Times New Roman" panose="02020603050405020304" pitchFamily="18" charset="0"/>
                        <a:ea typeface="Times New Roman" panose="02020603050405020304" pitchFamily="18" charset="0"/>
                      </a:endParaRPr>
                    </a:p>
                  </a:txBody>
                  <a:tcPr marL="44450" marR="44450" marT="0" marB="0"/>
                </a:tc>
                <a:extLst>
                  <a:ext uri="{0D108BD9-81ED-4DB2-BD59-A6C34878D82A}">
                    <a16:rowId xmlns:a16="http://schemas.microsoft.com/office/drawing/2014/main" val="3596040237"/>
                  </a:ext>
                </a:extLst>
              </a:tr>
              <a:tr h="262529">
                <a:tc>
                  <a:txBody>
                    <a:bodyPr/>
                    <a:lstStyle/>
                    <a:p>
                      <a:pPr marL="0" marR="0" indent="144145" algn="just" hangingPunct="0">
                        <a:lnSpc>
                          <a:spcPts val="1200"/>
                        </a:lnSpc>
                        <a:spcBef>
                          <a:spcPts val="0"/>
                        </a:spcBef>
                        <a:spcAft>
                          <a:spcPts val="0"/>
                        </a:spcAft>
                      </a:pPr>
                      <a:r>
                        <a:rPr lang="en-US" sz="900">
                          <a:effectLst/>
                        </a:rPr>
                        <a:t>Average</a:t>
                      </a:r>
                      <a:endParaRPr lang="en-US" sz="100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dirty="0">
                          <a:effectLst/>
                        </a:rPr>
                        <a:t>Hierarchical</a:t>
                      </a:r>
                      <a:endParaRPr lang="en-US" sz="1000"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a:effectLst/>
                        </a:rPr>
                        <a:t>Number of clusters</a:t>
                      </a:r>
                      <a:endParaRPr lang="en-US" sz="100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a:effectLst/>
                        </a:rPr>
                        <a:t>R 3.2.3</a:t>
                      </a:r>
                      <a:endParaRPr lang="en-US" sz="1000">
                        <a:effectLst/>
                        <a:latin typeface="Times New Roman" panose="02020603050405020304" pitchFamily="18" charset="0"/>
                        <a:ea typeface="Times New Roman" panose="02020603050405020304" pitchFamily="18" charset="0"/>
                      </a:endParaRPr>
                    </a:p>
                  </a:txBody>
                  <a:tcPr marL="44450" marR="44450" marT="0" marB="0"/>
                </a:tc>
                <a:extLst>
                  <a:ext uri="{0D108BD9-81ED-4DB2-BD59-A6C34878D82A}">
                    <a16:rowId xmlns:a16="http://schemas.microsoft.com/office/drawing/2014/main" val="1762085276"/>
                  </a:ext>
                </a:extLst>
              </a:tr>
              <a:tr h="262529">
                <a:tc>
                  <a:txBody>
                    <a:bodyPr/>
                    <a:lstStyle/>
                    <a:p>
                      <a:pPr marL="0" marR="0" indent="144145" algn="just" hangingPunct="0">
                        <a:lnSpc>
                          <a:spcPts val="1200"/>
                        </a:lnSpc>
                        <a:spcBef>
                          <a:spcPts val="0"/>
                        </a:spcBef>
                        <a:spcAft>
                          <a:spcPts val="0"/>
                        </a:spcAft>
                      </a:pPr>
                      <a:r>
                        <a:rPr lang="en-US" sz="900">
                          <a:effectLst/>
                        </a:rPr>
                        <a:t>Complete</a:t>
                      </a:r>
                      <a:endParaRPr lang="en-US" sz="100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a:effectLst/>
                        </a:rPr>
                        <a:t>Hierarchical</a:t>
                      </a:r>
                      <a:endParaRPr lang="en-US" sz="100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a:effectLst/>
                        </a:rPr>
                        <a:t>Number of clusters</a:t>
                      </a:r>
                      <a:endParaRPr lang="en-US" sz="100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a:effectLst/>
                        </a:rPr>
                        <a:t>R 3.2.3</a:t>
                      </a:r>
                      <a:endParaRPr lang="en-US" sz="1000">
                        <a:effectLst/>
                        <a:latin typeface="Times New Roman" panose="02020603050405020304" pitchFamily="18" charset="0"/>
                        <a:ea typeface="Times New Roman" panose="02020603050405020304" pitchFamily="18" charset="0"/>
                      </a:endParaRPr>
                    </a:p>
                  </a:txBody>
                  <a:tcPr marL="44450" marR="44450" marT="0" marB="0"/>
                </a:tc>
                <a:extLst>
                  <a:ext uri="{0D108BD9-81ED-4DB2-BD59-A6C34878D82A}">
                    <a16:rowId xmlns:a16="http://schemas.microsoft.com/office/drawing/2014/main" val="3646124751"/>
                  </a:ext>
                </a:extLst>
              </a:tr>
              <a:tr h="262529">
                <a:tc>
                  <a:txBody>
                    <a:bodyPr/>
                    <a:lstStyle/>
                    <a:p>
                      <a:pPr marL="0" marR="0" indent="144145" algn="just" hangingPunct="0">
                        <a:lnSpc>
                          <a:spcPts val="1200"/>
                        </a:lnSpc>
                        <a:spcBef>
                          <a:spcPts val="0"/>
                        </a:spcBef>
                        <a:spcAft>
                          <a:spcPts val="0"/>
                        </a:spcAft>
                      </a:pPr>
                      <a:r>
                        <a:rPr lang="en-US" sz="900" dirty="0">
                          <a:effectLst/>
                        </a:rPr>
                        <a:t>Mcquitty</a:t>
                      </a:r>
                      <a:endParaRPr lang="en-US" sz="1000"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a:effectLst/>
                        </a:rPr>
                        <a:t>Hierarchical</a:t>
                      </a:r>
                      <a:endParaRPr lang="en-US" sz="100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a:effectLst/>
                        </a:rPr>
                        <a:t>Number of clusters</a:t>
                      </a:r>
                      <a:endParaRPr lang="en-US" sz="100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dirty="0">
                          <a:effectLst/>
                        </a:rPr>
                        <a:t>R 3.2.3</a:t>
                      </a:r>
                      <a:endParaRPr lang="en-US" sz="1000" dirty="0">
                        <a:effectLst/>
                        <a:latin typeface="Times New Roman" panose="02020603050405020304" pitchFamily="18" charset="0"/>
                        <a:ea typeface="Times New Roman" panose="02020603050405020304" pitchFamily="18" charset="0"/>
                      </a:endParaRPr>
                    </a:p>
                  </a:txBody>
                  <a:tcPr marL="44450" marR="44450" marT="0" marB="0"/>
                </a:tc>
                <a:extLst>
                  <a:ext uri="{0D108BD9-81ED-4DB2-BD59-A6C34878D82A}">
                    <a16:rowId xmlns:a16="http://schemas.microsoft.com/office/drawing/2014/main" val="1433441096"/>
                  </a:ext>
                </a:extLst>
              </a:tr>
              <a:tr h="258319">
                <a:tc>
                  <a:txBody>
                    <a:bodyPr/>
                    <a:lstStyle/>
                    <a:p>
                      <a:pPr marL="0" marR="0" indent="144145" algn="just" hangingPunct="0">
                        <a:lnSpc>
                          <a:spcPts val="1200"/>
                        </a:lnSpc>
                        <a:spcBef>
                          <a:spcPts val="0"/>
                        </a:spcBef>
                        <a:spcAft>
                          <a:spcPts val="0"/>
                        </a:spcAft>
                      </a:pPr>
                      <a:r>
                        <a:rPr lang="en-US" sz="900" dirty="0">
                          <a:effectLst/>
                        </a:rPr>
                        <a:t>Ward</a:t>
                      </a:r>
                      <a:endParaRPr lang="en-US" sz="1000" dirty="0">
                        <a:effectLst/>
                      </a:endParaRPr>
                    </a:p>
                  </a:txBody>
                  <a:tcPr marL="44450" marR="44450" marT="0" marB="0"/>
                </a:tc>
                <a:tc>
                  <a:txBody>
                    <a:bodyPr/>
                    <a:lstStyle/>
                    <a:p>
                      <a:pPr marL="0" marR="0" indent="144145" algn="just" hangingPunct="0">
                        <a:lnSpc>
                          <a:spcPts val="1200"/>
                        </a:lnSpc>
                        <a:spcBef>
                          <a:spcPts val="0"/>
                        </a:spcBef>
                        <a:spcAft>
                          <a:spcPts val="0"/>
                        </a:spcAft>
                      </a:pPr>
                      <a:r>
                        <a:rPr lang="en-US" sz="900" dirty="0">
                          <a:effectLst/>
                        </a:rPr>
                        <a:t>Hierarchical</a:t>
                      </a:r>
                      <a:endParaRPr lang="en-US" sz="1000" dirty="0">
                        <a:effectLst/>
                      </a:endParaRPr>
                    </a:p>
                  </a:txBody>
                  <a:tcPr marL="44450" marR="44450" marT="0" marB="0"/>
                </a:tc>
                <a:tc>
                  <a:txBody>
                    <a:bodyPr/>
                    <a:lstStyle/>
                    <a:p>
                      <a:pPr marL="0" marR="0" indent="144145" algn="just" hangingPunct="0">
                        <a:lnSpc>
                          <a:spcPts val="1200"/>
                        </a:lnSpc>
                        <a:spcBef>
                          <a:spcPts val="0"/>
                        </a:spcBef>
                        <a:spcAft>
                          <a:spcPts val="0"/>
                        </a:spcAft>
                      </a:pPr>
                      <a:r>
                        <a:rPr lang="en-US" sz="900" dirty="0">
                          <a:effectLst/>
                        </a:rPr>
                        <a:t>Number of clusters</a:t>
                      </a:r>
                      <a:endParaRPr lang="en-US" sz="1000" dirty="0">
                        <a:effectLst/>
                      </a:endParaRPr>
                    </a:p>
                  </a:txBody>
                  <a:tcPr marL="44450" marR="44450" marT="0" marB="0"/>
                </a:tc>
                <a:tc>
                  <a:txBody>
                    <a:bodyPr/>
                    <a:lstStyle/>
                    <a:p>
                      <a:pPr marL="0" marR="0" indent="144145" algn="just" hangingPunct="0">
                        <a:lnSpc>
                          <a:spcPts val="1200"/>
                        </a:lnSpc>
                        <a:spcBef>
                          <a:spcPts val="0"/>
                        </a:spcBef>
                        <a:spcAft>
                          <a:spcPts val="0"/>
                        </a:spcAft>
                      </a:pPr>
                      <a:r>
                        <a:rPr lang="en-US" sz="900" dirty="0">
                          <a:effectLst/>
                        </a:rPr>
                        <a:t>R 3.2.3</a:t>
                      </a:r>
                      <a:endParaRPr lang="en-US" sz="1000" dirty="0">
                        <a:effectLst/>
                      </a:endParaRPr>
                    </a:p>
                  </a:txBody>
                  <a:tcPr marL="44450" marR="44450" marT="0" marB="0"/>
                </a:tc>
                <a:extLst>
                  <a:ext uri="{0D108BD9-81ED-4DB2-BD59-A6C34878D82A}">
                    <a16:rowId xmlns:a16="http://schemas.microsoft.com/office/drawing/2014/main" val="2639821598"/>
                  </a:ext>
                </a:extLst>
              </a:tr>
              <a:tr h="258319">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CLICK</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Graph-based</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Cluster homogeneity</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Expander4</a:t>
                      </a:r>
                    </a:p>
                  </a:txBody>
                  <a:tcPr marL="44450" marR="44450" marT="0" marB="0"/>
                </a:tc>
                <a:extLst>
                  <a:ext uri="{0D108BD9-81ED-4DB2-BD59-A6C34878D82A}">
                    <a16:rowId xmlns:a16="http://schemas.microsoft.com/office/drawing/2014/main" val="2083174158"/>
                  </a:ext>
                </a:extLst>
              </a:tr>
              <a:tr h="262529">
                <a:tc>
                  <a:txBody>
                    <a:bodyPr/>
                    <a:lstStyle/>
                    <a:p>
                      <a:pPr marL="0" marR="0" indent="144145" algn="just" hangingPunct="0">
                        <a:lnSpc>
                          <a:spcPts val="1200"/>
                        </a:lnSpc>
                        <a:spcBef>
                          <a:spcPts val="0"/>
                        </a:spcBef>
                        <a:spcAft>
                          <a:spcPts val="0"/>
                        </a:spcAft>
                      </a:pPr>
                      <a:r>
                        <a:rPr lang="en-US" sz="900" dirty="0">
                          <a:effectLst/>
                        </a:rPr>
                        <a:t>NNN</a:t>
                      </a:r>
                      <a:endParaRPr lang="en-US" sz="1000"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a:effectLst/>
                        </a:rPr>
                        <a:t>Graph-based </a:t>
                      </a:r>
                      <a:endParaRPr lang="en-US" sz="100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dirty="0">
                          <a:effectLst/>
                        </a:rPr>
                        <a:t>Min neighborhood size </a:t>
                      </a:r>
                      <a:endParaRPr lang="en-US" sz="1000"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dirty="0">
                          <a:effectLst/>
                        </a:rPr>
                        <a:t>Java</a:t>
                      </a:r>
                      <a:endParaRPr lang="en-US" sz="1000" dirty="0">
                        <a:effectLst/>
                        <a:latin typeface="Times New Roman" panose="02020603050405020304" pitchFamily="18" charset="0"/>
                        <a:ea typeface="Times New Roman" panose="02020603050405020304" pitchFamily="18" charset="0"/>
                      </a:endParaRPr>
                    </a:p>
                  </a:txBody>
                  <a:tcPr marL="44450" marR="44450" marT="0" marB="0"/>
                </a:tc>
                <a:extLst>
                  <a:ext uri="{0D108BD9-81ED-4DB2-BD59-A6C34878D82A}">
                    <a16:rowId xmlns:a16="http://schemas.microsoft.com/office/drawing/2014/main" val="3985735001"/>
                  </a:ext>
                </a:extLst>
              </a:tr>
              <a:tr h="262529">
                <a:tc>
                  <a:txBody>
                    <a:bodyPr/>
                    <a:lstStyle/>
                    <a:p>
                      <a:pPr marL="0" marR="0" indent="144145" algn="just" hangingPunct="0">
                        <a:lnSpc>
                          <a:spcPts val="1200"/>
                        </a:lnSpc>
                        <a:spcBef>
                          <a:spcPts val="0"/>
                        </a:spcBef>
                        <a:spcAft>
                          <a:spcPts val="0"/>
                        </a:spcAft>
                      </a:pPr>
                      <a:r>
                        <a:rPr lang="en-US" sz="900" dirty="0">
                          <a:effectLst/>
                        </a:rPr>
                        <a:t>Paraclique</a:t>
                      </a:r>
                      <a:endParaRPr lang="en-US" sz="1000"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dirty="0">
                          <a:effectLst/>
                        </a:rPr>
                        <a:t>Graph-based</a:t>
                      </a:r>
                      <a:endParaRPr lang="en-US" sz="1000"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dirty="0">
                          <a:effectLst/>
                        </a:rPr>
                        <a:t>Starting clique</a:t>
                      </a:r>
                      <a:endParaRPr lang="en-US" sz="1000" dirty="0">
                        <a:effectLst/>
                        <a:latin typeface="Times New Roman" panose="02020603050405020304" pitchFamily="18" charset="0"/>
                        <a:ea typeface="Times New Roman" panose="02020603050405020304" pitchFamily="18" charset="0"/>
                      </a:endParaRPr>
                    </a:p>
                  </a:txBody>
                  <a:tcPr marL="44450" marR="44450" marT="0" marB="0"/>
                </a:tc>
                <a:tc>
                  <a:txBody>
                    <a:bodyPr/>
                    <a:lstStyle/>
                    <a:p>
                      <a:pPr marL="0" marR="0" indent="144145" algn="just" hangingPunct="0">
                        <a:lnSpc>
                          <a:spcPts val="1200"/>
                        </a:lnSpc>
                        <a:spcBef>
                          <a:spcPts val="0"/>
                        </a:spcBef>
                        <a:spcAft>
                          <a:spcPts val="0"/>
                        </a:spcAft>
                      </a:pPr>
                      <a:r>
                        <a:rPr lang="en-US" sz="900">
                          <a:effectLst/>
                        </a:rPr>
                        <a:t>C++</a:t>
                      </a:r>
                      <a:endParaRPr lang="en-US" sz="1000">
                        <a:effectLst/>
                        <a:latin typeface="Times New Roman" panose="02020603050405020304" pitchFamily="18" charset="0"/>
                        <a:ea typeface="Times New Roman" panose="02020603050405020304" pitchFamily="18" charset="0"/>
                      </a:endParaRPr>
                    </a:p>
                  </a:txBody>
                  <a:tcPr marL="44450" marR="44450" marT="0" marB="0"/>
                </a:tc>
                <a:extLst>
                  <a:ext uri="{0D108BD9-81ED-4DB2-BD59-A6C34878D82A}">
                    <a16:rowId xmlns:a16="http://schemas.microsoft.com/office/drawing/2014/main" val="1901143599"/>
                  </a:ext>
                </a:extLst>
              </a:tr>
              <a:tr h="262529">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WGCNA</a:t>
                      </a:r>
                    </a:p>
                  </a:txBody>
                  <a:tcPr marL="44450" marR="44450" marT="0" marB="0"/>
                </a:tc>
                <a:tc>
                  <a:txBody>
                    <a:bodyPr/>
                    <a:lstStyle/>
                    <a:p>
                      <a:pPr marL="0" marR="0" indent="144145" algn="just" defTabSz="457200" rtl="0" eaLnBrk="1" latinLnBrk="0" hangingPunct="0">
                        <a:lnSpc>
                          <a:spcPts val="1200"/>
                        </a:lnSpc>
                        <a:spcBef>
                          <a:spcPts val="0"/>
                        </a:spcBef>
                        <a:spcAft>
                          <a:spcPts val="0"/>
                        </a:spcAft>
                      </a:pPr>
                      <a:r>
                        <a:rPr lang="en-US" sz="900" kern="1200" dirty="0">
                          <a:solidFill>
                            <a:schemeClr val="dk1"/>
                          </a:solidFill>
                          <a:effectLst/>
                          <a:latin typeface="+mn-lt"/>
                          <a:ea typeface="+mn-ea"/>
                          <a:cs typeface="+mn-cs"/>
                        </a:rPr>
                        <a:t>Graph-based</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Power</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R 3.2.3</a:t>
                      </a:r>
                    </a:p>
                  </a:txBody>
                  <a:tcPr marL="44450" marR="44450" marT="0" marB="0"/>
                </a:tc>
                <a:extLst>
                  <a:ext uri="{0D108BD9-81ED-4DB2-BD59-A6C34878D82A}">
                    <a16:rowId xmlns:a16="http://schemas.microsoft.com/office/drawing/2014/main" val="702612269"/>
                  </a:ext>
                </a:extLst>
              </a:tr>
              <a:tr h="262529">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K-means</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Partitioning</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Number of clusters</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R 3.2.3</a:t>
                      </a:r>
                    </a:p>
                  </a:txBody>
                  <a:tcPr marL="44450" marR="44450" marT="0" marB="0"/>
                </a:tc>
                <a:extLst>
                  <a:ext uri="{0D108BD9-81ED-4DB2-BD59-A6C34878D82A}">
                    <a16:rowId xmlns:a16="http://schemas.microsoft.com/office/drawing/2014/main" val="2892977519"/>
                  </a:ext>
                </a:extLst>
              </a:tr>
              <a:tr h="274617">
                <a:tc>
                  <a:txBody>
                    <a:bodyPr/>
                    <a:lstStyle/>
                    <a:p>
                      <a:pPr marL="0" marR="0" indent="144145" algn="just" defTabSz="457200" rtl="0" eaLnBrk="1" latinLnBrk="0" hangingPunct="0">
                        <a:lnSpc>
                          <a:spcPts val="1200"/>
                        </a:lnSpc>
                        <a:spcBef>
                          <a:spcPts val="0"/>
                        </a:spcBef>
                        <a:spcAft>
                          <a:spcPts val="0"/>
                        </a:spcAft>
                      </a:pPr>
                      <a:r>
                        <a:rPr lang="en-US" sz="900" kern="1200" dirty="0">
                          <a:solidFill>
                            <a:schemeClr val="dk1"/>
                          </a:solidFill>
                          <a:effectLst/>
                          <a:latin typeface="+mn-lt"/>
                          <a:ea typeface="+mn-ea"/>
                          <a:cs typeface="+mn-cs"/>
                        </a:rPr>
                        <a:t>QT Clust</a:t>
                      </a:r>
                    </a:p>
                  </a:txBody>
                  <a:tcPr marL="44450" marR="44450" marT="0" marB="0"/>
                </a:tc>
                <a:tc>
                  <a:txBody>
                    <a:bodyPr/>
                    <a:lstStyle/>
                    <a:p>
                      <a:pPr marL="0" marR="0" indent="144145" algn="just" defTabSz="457200" rtl="0" eaLnBrk="1" latinLnBrk="0" hangingPunct="0">
                        <a:lnSpc>
                          <a:spcPts val="1200"/>
                        </a:lnSpc>
                        <a:spcBef>
                          <a:spcPts val="0"/>
                        </a:spcBef>
                        <a:spcAft>
                          <a:spcPts val="0"/>
                        </a:spcAft>
                      </a:pPr>
                      <a:r>
                        <a:rPr lang="en-US" sz="900" kern="1200" dirty="0">
                          <a:solidFill>
                            <a:schemeClr val="dk1"/>
                          </a:solidFill>
                          <a:effectLst/>
                          <a:latin typeface="+mn-lt"/>
                          <a:ea typeface="+mn-ea"/>
                          <a:cs typeface="+mn-cs"/>
                        </a:rPr>
                        <a:t>Partitioning</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Max cluster diameter</a:t>
                      </a:r>
                    </a:p>
                  </a:txBody>
                  <a:tcPr marL="44450" marR="44450" marT="0" marB="0"/>
                </a:tc>
                <a:tc>
                  <a:txBody>
                    <a:bodyPr/>
                    <a:lstStyle/>
                    <a:p>
                      <a:pPr marL="0" marR="0" lvl="0" indent="144145" algn="just" defTabSz="457200" rtl="0" eaLnBrk="1" fontAlgn="auto" latinLnBrk="0" hangingPunct="0">
                        <a:lnSpc>
                          <a:spcPts val="1200"/>
                        </a:lnSpc>
                        <a:spcBef>
                          <a:spcPts val="0"/>
                        </a:spcBef>
                        <a:spcAft>
                          <a:spcPts val="0"/>
                        </a:spcAft>
                        <a:buClrTx/>
                        <a:buSzTx/>
                        <a:buFontTx/>
                        <a:buNone/>
                        <a:tabLst/>
                        <a:defRPr/>
                      </a:pPr>
                      <a:r>
                        <a:rPr lang="en-US" sz="900" kern="1200" dirty="0">
                          <a:solidFill>
                            <a:schemeClr val="dk1"/>
                          </a:solidFill>
                          <a:effectLst/>
                          <a:latin typeface="+mn-lt"/>
                          <a:ea typeface="+mn-ea"/>
                          <a:cs typeface="+mn-cs"/>
                        </a:rPr>
                        <a:t>R 3.2.3</a:t>
                      </a:r>
                    </a:p>
                  </a:txBody>
                  <a:tcPr marL="44450" marR="44450" marT="0" marB="0"/>
                </a:tc>
                <a:extLst>
                  <a:ext uri="{0D108BD9-81ED-4DB2-BD59-A6C34878D82A}">
                    <a16:rowId xmlns:a16="http://schemas.microsoft.com/office/drawing/2014/main" val="1422247812"/>
                  </a:ext>
                </a:extLst>
              </a:tr>
              <a:tr h="246095">
                <a:tc>
                  <a:txBody>
                    <a:bodyPr/>
                    <a:lstStyle/>
                    <a:p>
                      <a:pPr marL="0" marR="0" indent="144145" algn="just" defTabSz="457200" rtl="0" eaLnBrk="1" latinLnBrk="0" hangingPunct="0">
                        <a:lnSpc>
                          <a:spcPts val="1200"/>
                        </a:lnSpc>
                        <a:spcBef>
                          <a:spcPts val="0"/>
                        </a:spcBef>
                        <a:spcAft>
                          <a:spcPts val="0"/>
                        </a:spcAft>
                      </a:pPr>
                      <a:r>
                        <a:rPr lang="en-US" sz="900" kern="1200" dirty="0">
                          <a:solidFill>
                            <a:schemeClr val="dk1"/>
                          </a:solidFill>
                          <a:effectLst/>
                          <a:latin typeface="+mn-lt"/>
                          <a:ea typeface="+mn-ea"/>
                          <a:cs typeface="+mn-cs"/>
                        </a:rPr>
                        <a:t>SOM</a:t>
                      </a:r>
                    </a:p>
                  </a:txBody>
                  <a:tcPr marL="44450" marR="44450" marT="0" marB="0"/>
                </a:tc>
                <a:tc>
                  <a:txBody>
                    <a:bodyPr/>
                    <a:lstStyle/>
                    <a:p>
                      <a:pPr marL="0" marR="0" indent="144145" algn="just" defTabSz="457200" rtl="0" eaLnBrk="1" latinLnBrk="0" hangingPunct="0">
                        <a:lnSpc>
                          <a:spcPts val="1200"/>
                        </a:lnSpc>
                        <a:spcBef>
                          <a:spcPts val="0"/>
                        </a:spcBef>
                        <a:spcAft>
                          <a:spcPts val="0"/>
                        </a:spcAft>
                      </a:pPr>
                      <a:r>
                        <a:rPr lang="en-US" sz="900" kern="1200" dirty="0">
                          <a:solidFill>
                            <a:schemeClr val="dk1"/>
                          </a:solidFill>
                          <a:effectLst/>
                          <a:latin typeface="+mn-lt"/>
                          <a:ea typeface="+mn-ea"/>
                          <a:cs typeface="+mn-cs"/>
                        </a:rPr>
                        <a:t>Neural network</a:t>
                      </a:r>
                    </a:p>
                  </a:txBody>
                  <a:tcPr marL="44450" marR="44450" marT="0" marB="0"/>
                </a:tc>
                <a:tc>
                  <a:txBody>
                    <a:bodyPr/>
                    <a:lstStyle/>
                    <a:p>
                      <a:pPr marL="0" marR="0" indent="144145" algn="just" defTabSz="457200" rtl="0" eaLnBrk="1" latinLnBrk="0" hangingPunct="0">
                        <a:lnSpc>
                          <a:spcPts val="1200"/>
                        </a:lnSpc>
                        <a:spcBef>
                          <a:spcPts val="0"/>
                        </a:spcBef>
                        <a:spcAft>
                          <a:spcPts val="0"/>
                        </a:spcAft>
                      </a:pPr>
                      <a:r>
                        <a:rPr lang="en-US" sz="900" kern="1200" dirty="0">
                          <a:solidFill>
                            <a:schemeClr val="dk1"/>
                          </a:solidFill>
                          <a:effectLst/>
                          <a:latin typeface="+mn-lt"/>
                          <a:ea typeface="+mn-ea"/>
                          <a:cs typeface="+mn-cs"/>
                        </a:rPr>
                        <a:t>Grid type/size</a:t>
                      </a:r>
                    </a:p>
                  </a:txBody>
                  <a:tcPr marL="44450" marR="44450" marT="0" marB="0"/>
                </a:tc>
                <a:tc>
                  <a:txBody>
                    <a:bodyPr/>
                    <a:lstStyle/>
                    <a:p>
                      <a:pPr marL="0" marR="0" indent="144145" algn="just" defTabSz="457200" rtl="0" eaLnBrk="1" latinLnBrk="0" hangingPunct="0">
                        <a:lnSpc>
                          <a:spcPts val="1200"/>
                        </a:lnSpc>
                        <a:spcBef>
                          <a:spcPts val="0"/>
                        </a:spcBef>
                        <a:spcAft>
                          <a:spcPts val="0"/>
                        </a:spcAft>
                      </a:pPr>
                      <a:r>
                        <a:rPr lang="en-US" sz="900" kern="1200" dirty="0">
                          <a:solidFill>
                            <a:schemeClr val="dk1"/>
                          </a:solidFill>
                          <a:effectLst/>
                          <a:latin typeface="+mn-lt"/>
                          <a:ea typeface="+mn-ea"/>
                          <a:cs typeface="+mn-cs"/>
                        </a:rPr>
                        <a:t>R 3.2.3</a:t>
                      </a:r>
                    </a:p>
                  </a:txBody>
                  <a:tcPr marL="44450" marR="44450" marT="0" marB="0"/>
                </a:tc>
                <a:extLst>
                  <a:ext uri="{0D108BD9-81ED-4DB2-BD59-A6C34878D82A}">
                    <a16:rowId xmlns:a16="http://schemas.microsoft.com/office/drawing/2014/main" val="2074634239"/>
                  </a:ext>
                </a:extLst>
              </a:tr>
            </a:tbl>
          </a:graphicData>
        </a:graphic>
      </p:graphicFrame>
      <p:sp>
        <p:nvSpPr>
          <p:cNvPr id="4" name="Rectangle 1">
            <a:extLst>
              <a:ext uri="{FF2B5EF4-FFF2-40B4-BE49-F238E27FC236}">
                <a16:creationId xmlns:a16="http://schemas.microsoft.com/office/drawing/2014/main" id="{58BADB0F-F0FB-1549-9A83-2AFCDFEFA5FF}"/>
              </a:ext>
            </a:extLst>
          </p:cNvPr>
          <p:cNvSpPr>
            <a:spLocks noChangeArrowheads="1"/>
          </p:cNvSpPr>
          <p:nvPr/>
        </p:nvSpPr>
        <p:spPr bwMode="auto">
          <a:xfrm>
            <a:off x="2607172" y="543319"/>
            <a:ext cx="38011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1.</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Clustering methods tested for robustness.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8834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lvl="1">
              <a:buFont typeface="Arial" panose="020B0604020202020204" pitchFamily="34" charset="0"/>
              <a:buChar char="•"/>
            </a:pPr>
            <a:endParaRPr lang="en-US" sz="1400" dirty="0"/>
          </a:p>
          <a:p>
            <a:pPr marL="457200" lvl="1" indent="0">
              <a:buNone/>
            </a:pPr>
            <a:endParaRPr lang="en-US" sz="1400" dirty="0"/>
          </a:p>
        </p:txBody>
      </p:sp>
      <p:graphicFrame>
        <p:nvGraphicFramePr>
          <p:cNvPr id="7" name="Chart 6">
            <a:extLst>
              <a:ext uri="{FF2B5EF4-FFF2-40B4-BE49-F238E27FC236}">
                <a16:creationId xmlns:a16="http://schemas.microsoft.com/office/drawing/2014/main" id="{00000000-0008-0000-0800-000004000000}"/>
              </a:ext>
            </a:extLst>
          </p:cNvPr>
          <p:cNvGraphicFramePr>
            <a:graphicFrameLocks/>
          </p:cNvGraphicFramePr>
          <p:nvPr>
            <p:extLst>
              <p:ext uri="{D42A27DB-BD31-4B8C-83A1-F6EECF244321}">
                <p14:modId xmlns:p14="http://schemas.microsoft.com/office/powerpoint/2010/main" val="3261111392"/>
              </p:ext>
            </p:extLst>
          </p:nvPr>
        </p:nvGraphicFramePr>
        <p:xfrm>
          <a:off x="-1" y="142168"/>
          <a:ext cx="9091101" cy="4452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7943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0000000-0008-0000-0800-000003000000}"/>
              </a:ext>
            </a:extLst>
          </p:cNvPr>
          <p:cNvGraphicFramePr>
            <a:graphicFrameLocks/>
          </p:cNvGraphicFramePr>
          <p:nvPr>
            <p:extLst>
              <p:ext uri="{D42A27DB-BD31-4B8C-83A1-F6EECF244321}">
                <p14:modId xmlns:p14="http://schemas.microsoft.com/office/powerpoint/2010/main" val="1174091362"/>
              </p:ext>
            </p:extLst>
          </p:nvPr>
        </p:nvGraphicFramePr>
        <p:xfrm>
          <a:off x="250794" y="368956"/>
          <a:ext cx="4117166" cy="38251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00000000-0008-0000-0800-000005000000}"/>
              </a:ext>
            </a:extLst>
          </p:cNvPr>
          <p:cNvGraphicFramePr>
            <a:graphicFrameLocks/>
          </p:cNvGraphicFramePr>
          <p:nvPr>
            <p:extLst>
              <p:ext uri="{D42A27DB-BD31-4B8C-83A1-F6EECF244321}">
                <p14:modId xmlns:p14="http://schemas.microsoft.com/office/powerpoint/2010/main" val="17614468"/>
              </p:ext>
            </p:extLst>
          </p:nvPr>
        </p:nvGraphicFramePr>
        <p:xfrm>
          <a:off x="4443530" y="368955"/>
          <a:ext cx="4302619" cy="38251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237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D62BB4-4797-F94C-9E70-D4C4376715A2}"/>
              </a:ext>
            </a:extLst>
          </p:cNvPr>
          <p:cNvSpPr>
            <a:spLocks noGrp="1"/>
          </p:cNvSpPr>
          <p:nvPr>
            <p:ph type="title"/>
          </p:nvPr>
        </p:nvSpPr>
        <p:spPr>
          <a:xfrm>
            <a:off x="722313" y="1366977"/>
            <a:ext cx="7772400" cy="983257"/>
          </a:xfrm>
        </p:spPr>
        <p:txBody>
          <a:bodyPr>
            <a:normAutofit fontScale="90000"/>
          </a:bodyPr>
          <a:lstStyle/>
          <a:p>
            <a:r>
              <a:rPr lang="en-US" cap="none" dirty="0"/>
              <a:t>14th International Symposium on Bioinformatics Research and Applications (ISBRA 2018)</a:t>
            </a:r>
          </a:p>
        </p:txBody>
      </p:sp>
      <p:sp>
        <p:nvSpPr>
          <p:cNvPr id="17" name="Text Placeholder 16">
            <a:extLst>
              <a:ext uri="{FF2B5EF4-FFF2-40B4-BE49-F238E27FC236}">
                <a16:creationId xmlns:a16="http://schemas.microsoft.com/office/drawing/2014/main" id="{8E8415BF-4F34-C44E-8F20-B5638F6C79CE}"/>
              </a:ext>
            </a:extLst>
          </p:cNvPr>
          <p:cNvSpPr>
            <a:spLocks noGrp="1"/>
          </p:cNvSpPr>
          <p:nvPr>
            <p:ph type="body" idx="1"/>
          </p:nvPr>
        </p:nvSpPr>
        <p:spPr>
          <a:xfrm>
            <a:off x="722313" y="2486261"/>
            <a:ext cx="7772400" cy="902041"/>
          </a:xfrm>
        </p:spPr>
        <p:txBody>
          <a:bodyPr/>
          <a:lstStyle/>
          <a:p>
            <a:r>
              <a:rPr lang="en-US" dirty="0"/>
              <a:t>A Robustness Metric for Biological Data Clustering Algorithms </a:t>
            </a:r>
          </a:p>
          <a:p>
            <a:r>
              <a:rPr lang="en-US" dirty="0"/>
              <a:t>Accepted</a:t>
            </a:r>
          </a:p>
        </p:txBody>
      </p:sp>
    </p:spTree>
    <p:extLst>
      <p:ext uri="{BB962C8B-B14F-4D97-AF65-F5344CB8AC3E}">
        <p14:creationId xmlns:p14="http://schemas.microsoft.com/office/powerpoint/2010/main" val="685475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Part 2: A clique finding algorithm for weighted biological networks</a:t>
            </a:r>
            <a:endParaRPr lang="en-US" sz="3200" b="0" dirty="0"/>
          </a:p>
        </p:txBody>
      </p:sp>
    </p:spTree>
    <p:extLst>
      <p:ext uri="{BB962C8B-B14F-4D97-AF65-F5344CB8AC3E}">
        <p14:creationId xmlns:p14="http://schemas.microsoft.com/office/powerpoint/2010/main" val="226195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Background</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r>
              <a:rPr lang="en-US" sz="1800" dirty="0"/>
              <a:t>The gene co-expression network is a simple undirected graph G = (V, E), where genes as the set of vertices V, and the significantly co-expressed correlations between pairs of genes as edges E. The edge weight is in [-1, 1]. </a:t>
            </a:r>
          </a:p>
          <a:p>
            <a:endParaRPr lang="en-US" sz="1800" dirty="0"/>
          </a:p>
          <a:p>
            <a:r>
              <a:rPr lang="en-US" sz="1800" dirty="0"/>
              <a:t>However, the edge weight is usually transformed into binary information.</a:t>
            </a:r>
          </a:p>
          <a:p>
            <a:endParaRPr lang="en-US" sz="1800" dirty="0"/>
          </a:p>
          <a:p>
            <a:r>
              <a:rPr lang="en-US" sz="1800" dirty="0"/>
              <a:t>Should we consider the edge weight of gene co-expression networks when computing cliques?</a:t>
            </a:r>
          </a:p>
        </p:txBody>
      </p:sp>
    </p:spTree>
    <p:extLst>
      <p:ext uri="{BB962C8B-B14F-4D97-AF65-F5344CB8AC3E}">
        <p14:creationId xmlns:p14="http://schemas.microsoft.com/office/powerpoint/2010/main" val="460127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Method</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a:buFont typeface="Wingdings" pitchFamily="2" charset="2"/>
              <a:buChar char="Ø"/>
            </a:pPr>
            <a:r>
              <a:rPr lang="en-US" sz="1800" dirty="0"/>
              <a:t>GO enrichment analysis interprets gene expression data and extracts groups of genes that share common similarities.</a:t>
            </a:r>
          </a:p>
          <a:p>
            <a:pPr>
              <a:buFont typeface="Wingdings" pitchFamily="2" charset="2"/>
              <a:buChar char="Ø"/>
            </a:pPr>
            <a:endParaRPr lang="en-US" sz="1800" dirty="0"/>
          </a:p>
          <a:p>
            <a:pPr>
              <a:buFont typeface="Wingdings" pitchFamily="2" charset="2"/>
              <a:buChar char="Ø"/>
            </a:pPr>
            <a:r>
              <a:rPr lang="en-US" sz="1800" dirty="0"/>
              <a:t>We use GO enrichment p-values from DAVID to evaluate the weighted paraclique algorithm.</a:t>
            </a:r>
          </a:p>
          <a:p>
            <a:pPr>
              <a:buFont typeface="Wingdings" pitchFamily="2" charset="2"/>
              <a:buChar char="Ø"/>
            </a:pPr>
            <a:endParaRPr lang="en-US" sz="1800" dirty="0"/>
          </a:p>
          <a:p>
            <a:pPr>
              <a:buFont typeface="Wingdings" pitchFamily="2" charset="2"/>
              <a:buChar char="Ø"/>
            </a:pPr>
            <a:r>
              <a:rPr lang="en-US" sz="1800" dirty="0"/>
              <a:t>The smaller the p-value is, the more significant the group of genes assigned to a specific GO term is.</a:t>
            </a:r>
          </a:p>
        </p:txBody>
      </p:sp>
    </p:spTree>
    <p:extLst>
      <p:ext uri="{BB962C8B-B14F-4D97-AF65-F5344CB8AC3E}">
        <p14:creationId xmlns:p14="http://schemas.microsoft.com/office/powerpoint/2010/main" val="539218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E222-2A09-F748-880F-94680AFD3801}"/>
              </a:ext>
            </a:extLst>
          </p:cNvPr>
          <p:cNvSpPr>
            <a:spLocks noGrp="1"/>
          </p:cNvSpPr>
          <p:nvPr>
            <p:ph type="title"/>
          </p:nvPr>
        </p:nvSpPr>
        <p:spPr/>
        <p:txBody>
          <a:bodyPr>
            <a:normAutofit/>
          </a:bodyPr>
          <a:lstStyle/>
          <a:p>
            <a:r>
              <a:rPr lang="en-US" sz="3200" b="0" dirty="0"/>
              <a:t>The weighted paraclique algorithm</a:t>
            </a:r>
          </a:p>
        </p:txBody>
      </p:sp>
      <p:pic>
        <p:nvPicPr>
          <p:cNvPr id="5" name="Content Placeholder 2">
            <a:extLst>
              <a:ext uri="{FF2B5EF4-FFF2-40B4-BE49-F238E27FC236}">
                <a16:creationId xmlns:a16="http://schemas.microsoft.com/office/drawing/2014/main" id="{4C51B77B-CCA7-B140-B175-3C099E9D9BBF}"/>
              </a:ext>
            </a:extLst>
          </p:cNvPr>
          <p:cNvPicPr>
            <a:picLocks noGrp="1" noChangeAspect="1"/>
          </p:cNvPicPr>
          <p:nvPr>
            <p:ph idx="1"/>
          </p:nvPr>
        </p:nvPicPr>
        <p:blipFill>
          <a:blip r:embed="rId2"/>
          <a:stretch>
            <a:fillRect/>
          </a:stretch>
        </p:blipFill>
        <p:spPr>
          <a:xfrm>
            <a:off x="1600200" y="1735137"/>
            <a:ext cx="5943600" cy="2324100"/>
          </a:xfrm>
          <a:prstGeom prst="rect">
            <a:avLst/>
          </a:prstGeom>
        </p:spPr>
      </p:pic>
    </p:spTree>
    <p:extLst>
      <p:ext uri="{BB962C8B-B14F-4D97-AF65-F5344CB8AC3E}">
        <p14:creationId xmlns:p14="http://schemas.microsoft.com/office/powerpoint/2010/main" val="4146371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66F553-3015-CB4D-A802-C056AA86290A}"/>
              </a:ext>
            </a:extLst>
          </p:cNvPr>
          <p:cNvSpPr/>
          <p:nvPr/>
        </p:nvSpPr>
        <p:spPr>
          <a:xfrm>
            <a:off x="2737167" y="730181"/>
            <a:ext cx="3306931" cy="233397"/>
          </a:xfrm>
          <a:prstGeom prst="rect">
            <a:avLst/>
          </a:prstGeom>
        </p:spPr>
        <p:txBody>
          <a:bodyPr wrap="none">
            <a:spAutoFit/>
          </a:bodyPr>
          <a:lstStyle/>
          <a:p>
            <a:pPr algn="ctr" hangingPunct="0">
              <a:lnSpc>
                <a:spcPts val="1100"/>
              </a:lnSpc>
              <a:spcBef>
                <a:spcPts val="1200"/>
              </a:spcBef>
              <a:spcAft>
                <a:spcPts val="600"/>
              </a:spcAft>
            </a:pPr>
            <a:r>
              <a:rPr lang="en-US" sz="1200" b="1" dirty="0">
                <a:latin typeface="Arial" panose="020B0604020202020204" pitchFamily="34" charset="0"/>
                <a:ea typeface="SimSun" panose="02010600030101010101" pitchFamily="2" charset="-122"/>
                <a:cs typeface="Arial" panose="020B0604020202020204" pitchFamily="34" charset="0"/>
              </a:rPr>
              <a:t>Table 2. </a:t>
            </a:r>
            <a:r>
              <a:rPr lang="en-US" sz="1200" dirty="0">
                <a:latin typeface="Arial" panose="020B0604020202020204" pitchFamily="34" charset="0"/>
                <a:ea typeface="SimSun" panose="02010600030101010101" pitchFamily="2" charset="-122"/>
                <a:cs typeface="Arial" panose="020B0604020202020204" pitchFamily="34" charset="0"/>
              </a:rPr>
              <a:t>Overview of all datasets in this study.</a:t>
            </a:r>
            <a:endParaRPr lang="en-US" sz="1200" dirty="0">
              <a:effectLst/>
              <a:latin typeface="Arial" panose="020B0604020202020204" pitchFamily="34" charset="0"/>
              <a:ea typeface="SimSun" panose="02010600030101010101" pitchFamily="2" charset="-122"/>
              <a:cs typeface="Arial" panose="020B0604020202020204" pitchFamily="34" charset="0"/>
            </a:endParaRPr>
          </a:p>
        </p:txBody>
      </p:sp>
      <p:pic>
        <p:nvPicPr>
          <p:cNvPr id="12" name="Picture 11">
            <a:extLst>
              <a:ext uri="{FF2B5EF4-FFF2-40B4-BE49-F238E27FC236}">
                <a16:creationId xmlns:a16="http://schemas.microsoft.com/office/drawing/2014/main" id="{D919977A-D515-884D-A878-2D1906AE8A88}"/>
              </a:ext>
            </a:extLst>
          </p:cNvPr>
          <p:cNvPicPr>
            <a:picLocks noChangeAspect="1"/>
          </p:cNvPicPr>
          <p:nvPr/>
        </p:nvPicPr>
        <p:blipFill>
          <a:blip r:embed="rId3"/>
          <a:stretch>
            <a:fillRect/>
          </a:stretch>
        </p:blipFill>
        <p:spPr>
          <a:xfrm>
            <a:off x="1313033" y="1297498"/>
            <a:ext cx="6503200" cy="2904207"/>
          </a:xfrm>
          <a:prstGeom prst="rect">
            <a:avLst/>
          </a:prstGeom>
        </p:spPr>
      </p:pic>
    </p:spTree>
    <p:extLst>
      <p:ext uri="{BB962C8B-B14F-4D97-AF65-F5344CB8AC3E}">
        <p14:creationId xmlns:p14="http://schemas.microsoft.com/office/powerpoint/2010/main" val="355056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The Candidate</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marL="0" indent="0">
              <a:buNone/>
            </a:pPr>
            <a:r>
              <a:rPr lang="en-US" sz="2000" b="1" dirty="0"/>
              <a:t>Education</a:t>
            </a:r>
          </a:p>
          <a:p>
            <a:pPr marL="0" indent="0">
              <a:buNone/>
            </a:pPr>
            <a:endParaRPr lang="en-US" sz="1800" b="1" dirty="0"/>
          </a:p>
          <a:p>
            <a:pPr>
              <a:buFont typeface="Courier New" panose="02070309020205020404" pitchFamily="49" charset="0"/>
              <a:buChar char="o"/>
            </a:pPr>
            <a:r>
              <a:rPr lang="en-US" sz="1800" dirty="0"/>
              <a:t>B.S. CS from Nanjing Agricultural University, China [2007 - 2011]</a:t>
            </a:r>
          </a:p>
          <a:p>
            <a:pPr>
              <a:buFont typeface="Courier New" panose="02070309020205020404" pitchFamily="49" charset="0"/>
              <a:buChar char="o"/>
            </a:pPr>
            <a:endParaRPr lang="en-US" sz="1800" dirty="0"/>
          </a:p>
          <a:p>
            <a:pPr>
              <a:buFont typeface="Courier New" panose="02070309020205020404" pitchFamily="49" charset="0"/>
              <a:buChar char="o"/>
            </a:pPr>
            <a:r>
              <a:rPr lang="en-US" sz="1800" dirty="0"/>
              <a:t>Admitted into PhD program at UTK, 2013</a:t>
            </a:r>
          </a:p>
          <a:p>
            <a:pPr lvl="1">
              <a:buFont typeface="Arial" panose="020B0604020202020204" pitchFamily="34" charset="0"/>
              <a:buChar char="•"/>
            </a:pPr>
            <a:r>
              <a:rPr lang="en-US" sz="1400" dirty="0"/>
              <a:t>Advisor: Dr. Michael Langston</a:t>
            </a:r>
          </a:p>
          <a:p>
            <a:pPr lvl="1">
              <a:buFont typeface="Courier New" panose="02070309020205020404" pitchFamily="49" charset="0"/>
              <a:buChar char="o"/>
            </a:pPr>
            <a:endParaRPr lang="en-US" sz="1400" dirty="0"/>
          </a:p>
          <a:p>
            <a:pPr>
              <a:buFont typeface="Courier New" panose="02070309020205020404" pitchFamily="49" charset="0"/>
              <a:buChar char="o"/>
            </a:pPr>
            <a:r>
              <a:rPr lang="en-US" sz="1800" dirty="0"/>
              <a:t>GRA at ARM Data Center, ORNL since October 2017</a:t>
            </a:r>
          </a:p>
          <a:p>
            <a:pPr lvl="1">
              <a:buFont typeface="Arial" panose="020B0604020202020204" pitchFamily="34" charset="0"/>
              <a:buChar char="•"/>
            </a:pPr>
            <a:r>
              <a:rPr lang="en-US" sz="1400" dirty="0"/>
              <a:t>Mentor: Dr. </a:t>
            </a:r>
            <a:r>
              <a:rPr lang="en-US" sz="1400" dirty="0" err="1"/>
              <a:t>Jitendra</a:t>
            </a:r>
            <a:r>
              <a:rPr lang="en-US" sz="1400" dirty="0"/>
              <a:t> Kumar</a:t>
            </a:r>
          </a:p>
        </p:txBody>
      </p:sp>
    </p:spTree>
    <p:extLst>
      <p:ext uri="{BB962C8B-B14F-4D97-AF65-F5344CB8AC3E}">
        <p14:creationId xmlns:p14="http://schemas.microsoft.com/office/powerpoint/2010/main" val="781305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00000000-0008-0000-0600-000006000000}"/>
              </a:ext>
            </a:extLst>
          </p:cNvPr>
          <p:cNvGraphicFramePr>
            <a:graphicFrameLocks/>
          </p:cNvGraphicFramePr>
          <p:nvPr>
            <p:extLst>
              <p:ext uri="{D42A27DB-BD31-4B8C-83A1-F6EECF244321}">
                <p14:modId xmlns:p14="http://schemas.microsoft.com/office/powerpoint/2010/main" val="1608215518"/>
              </p:ext>
            </p:extLst>
          </p:nvPr>
        </p:nvGraphicFramePr>
        <p:xfrm>
          <a:off x="802565" y="135396"/>
          <a:ext cx="7517719" cy="43459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4612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927108A-8778-A84F-BDC6-B3BB07738BB0}"/>
              </a:ext>
            </a:extLst>
          </p:cNvPr>
          <p:cNvGraphicFramePr>
            <a:graphicFrameLocks/>
          </p:cNvGraphicFramePr>
          <p:nvPr>
            <p:extLst>
              <p:ext uri="{D42A27DB-BD31-4B8C-83A1-F6EECF244321}">
                <p14:modId xmlns:p14="http://schemas.microsoft.com/office/powerpoint/2010/main" val="2712530111"/>
              </p:ext>
            </p:extLst>
          </p:nvPr>
        </p:nvGraphicFramePr>
        <p:xfrm>
          <a:off x="812094" y="168801"/>
          <a:ext cx="7561090" cy="4350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20833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D62BB4-4797-F94C-9E70-D4C4376715A2}"/>
              </a:ext>
            </a:extLst>
          </p:cNvPr>
          <p:cNvSpPr>
            <a:spLocks noGrp="1"/>
          </p:cNvSpPr>
          <p:nvPr>
            <p:ph type="title"/>
          </p:nvPr>
        </p:nvSpPr>
        <p:spPr>
          <a:xfrm>
            <a:off x="722313" y="1298964"/>
            <a:ext cx="7772400" cy="1300653"/>
          </a:xfrm>
        </p:spPr>
        <p:txBody>
          <a:bodyPr>
            <a:normAutofit fontScale="90000"/>
          </a:bodyPr>
          <a:lstStyle/>
          <a:p>
            <a:r>
              <a:rPr lang="en-US" cap="none" dirty="0"/>
              <a:t>The 9th ACM Conference on Bioinformatics, Computational Biology, and Health Informatics (ACM-BCB 2018)</a:t>
            </a:r>
          </a:p>
        </p:txBody>
      </p:sp>
      <p:sp>
        <p:nvSpPr>
          <p:cNvPr id="17" name="Text Placeholder 16">
            <a:extLst>
              <a:ext uri="{FF2B5EF4-FFF2-40B4-BE49-F238E27FC236}">
                <a16:creationId xmlns:a16="http://schemas.microsoft.com/office/drawing/2014/main" id="{8E8415BF-4F34-C44E-8F20-B5638F6C79CE}"/>
              </a:ext>
            </a:extLst>
          </p:cNvPr>
          <p:cNvSpPr>
            <a:spLocks noGrp="1"/>
          </p:cNvSpPr>
          <p:nvPr>
            <p:ph type="body" idx="1"/>
          </p:nvPr>
        </p:nvSpPr>
        <p:spPr>
          <a:xfrm>
            <a:off x="722313" y="2886782"/>
            <a:ext cx="7772400" cy="902041"/>
          </a:xfrm>
        </p:spPr>
        <p:txBody>
          <a:bodyPr/>
          <a:lstStyle/>
          <a:p>
            <a:r>
              <a:rPr lang="en-US" dirty="0"/>
              <a:t>Paraclique: A Clique Finding Algorithm for Weighted Graph</a:t>
            </a:r>
          </a:p>
          <a:p>
            <a:r>
              <a:rPr lang="en-US" dirty="0"/>
              <a:t>To be submitted</a:t>
            </a:r>
          </a:p>
        </p:txBody>
      </p:sp>
    </p:spTree>
    <p:extLst>
      <p:ext uri="{BB962C8B-B14F-4D97-AF65-F5344CB8AC3E}">
        <p14:creationId xmlns:p14="http://schemas.microsoft.com/office/powerpoint/2010/main" val="3140233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Part 3: Outlier detection on Atmospheric Radiation Measurement (ARM) data</a:t>
            </a:r>
            <a:endParaRPr lang="en-US" sz="3200" b="0" dirty="0"/>
          </a:p>
        </p:txBody>
      </p:sp>
    </p:spTree>
    <p:extLst>
      <p:ext uri="{BB962C8B-B14F-4D97-AF65-F5344CB8AC3E}">
        <p14:creationId xmlns:p14="http://schemas.microsoft.com/office/powerpoint/2010/main" val="68588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Outlier Detection on SGPMET Data</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sz="half" idx="1"/>
          </p:nvPr>
        </p:nvSpPr>
        <p:spPr/>
        <p:txBody>
          <a:bodyPr>
            <a:normAutofit/>
          </a:bodyPr>
          <a:lstStyle/>
          <a:p>
            <a:endParaRPr lang="en-US" sz="1800" dirty="0"/>
          </a:p>
          <a:p>
            <a:endParaRPr lang="en-US" sz="1800" dirty="0"/>
          </a:p>
          <a:p>
            <a:r>
              <a:rPr lang="en-US" sz="1800" dirty="0"/>
              <a:t>First, we want to see how well each pair of variables are related. Pearson Correlation are used to measure it.</a:t>
            </a:r>
          </a:p>
          <a:p>
            <a:endParaRPr lang="en-US" sz="1800" dirty="0"/>
          </a:p>
          <a:p>
            <a:r>
              <a:rPr lang="en-US" sz="1800" dirty="0"/>
              <a:t>Five variables are selected.</a:t>
            </a:r>
          </a:p>
          <a:p>
            <a:endParaRPr lang="en-US" sz="1800" dirty="0"/>
          </a:p>
        </p:txBody>
      </p:sp>
      <p:pic>
        <p:nvPicPr>
          <p:cNvPr id="9" name="Content Placeholder 8">
            <a:extLst>
              <a:ext uri="{FF2B5EF4-FFF2-40B4-BE49-F238E27FC236}">
                <a16:creationId xmlns:a16="http://schemas.microsoft.com/office/drawing/2014/main" id="{034B68D6-54C2-FD41-B3FD-2393140D9B38}"/>
              </a:ext>
            </a:extLst>
          </p:cNvPr>
          <p:cNvPicPr>
            <a:picLocks noGrp="1" noChangeAspect="1"/>
          </p:cNvPicPr>
          <p:nvPr>
            <p:ph sz="half" idx="2"/>
          </p:nvPr>
        </p:nvPicPr>
        <p:blipFill>
          <a:blip r:embed="rId2"/>
          <a:stretch>
            <a:fillRect/>
          </a:stretch>
        </p:blipFill>
        <p:spPr>
          <a:xfrm>
            <a:off x="4648200" y="1353260"/>
            <a:ext cx="4038600" cy="3087854"/>
          </a:xfrm>
        </p:spPr>
      </p:pic>
    </p:spTree>
    <p:extLst>
      <p:ext uri="{BB962C8B-B14F-4D97-AF65-F5344CB8AC3E}">
        <p14:creationId xmlns:p14="http://schemas.microsoft.com/office/powerpoint/2010/main" val="2241763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Correlations Between Variables</a:t>
            </a:r>
          </a:p>
        </p:txBody>
      </p:sp>
      <p:pic>
        <p:nvPicPr>
          <p:cNvPr id="4" name="Content Placeholder 7">
            <a:extLst>
              <a:ext uri="{FF2B5EF4-FFF2-40B4-BE49-F238E27FC236}">
                <a16:creationId xmlns:a16="http://schemas.microsoft.com/office/drawing/2014/main" id="{8A14954A-04CA-2745-AE14-044FE6F7686A}"/>
              </a:ext>
            </a:extLst>
          </p:cNvPr>
          <p:cNvPicPr>
            <a:picLocks noGrp="1" noChangeAspect="1"/>
          </p:cNvPicPr>
          <p:nvPr>
            <p:ph idx="1"/>
          </p:nvPr>
        </p:nvPicPr>
        <p:blipFill>
          <a:blip r:embed="rId2"/>
          <a:stretch>
            <a:fillRect/>
          </a:stretch>
        </p:blipFill>
        <p:spPr>
          <a:xfrm>
            <a:off x="457200" y="1354137"/>
            <a:ext cx="8229600" cy="3086100"/>
          </a:xfrm>
        </p:spPr>
      </p:pic>
    </p:spTree>
    <p:extLst>
      <p:ext uri="{BB962C8B-B14F-4D97-AF65-F5344CB8AC3E}">
        <p14:creationId xmlns:p14="http://schemas.microsoft.com/office/powerpoint/2010/main" val="4277092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Drawback of Pearson Correlation</a:t>
            </a:r>
          </a:p>
        </p:txBody>
      </p:sp>
      <p:pic>
        <p:nvPicPr>
          <p:cNvPr id="4" name="Content Placeholder 3">
            <a:extLst>
              <a:ext uri="{FF2B5EF4-FFF2-40B4-BE49-F238E27FC236}">
                <a16:creationId xmlns:a16="http://schemas.microsoft.com/office/drawing/2014/main" id="{CA756067-3976-634E-831E-53E3E558060D}"/>
              </a:ext>
            </a:extLst>
          </p:cNvPr>
          <p:cNvPicPr>
            <a:picLocks noGrp="1" noChangeAspect="1"/>
          </p:cNvPicPr>
          <p:nvPr>
            <p:ph idx="1"/>
          </p:nvPr>
        </p:nvPicPr>
        <p:blipFill>
          <a:blip r:embed="rId3"/>
          <a:stretch>
            <a:fillRect/>
          </a:stretch>
        </p:blipFill>
        <p:spPr>
          <a:xfrm>
            <a:off x="457200" y="821404"/>
            <a:ext cx="7223394" cy="3765710"/>
          </a:xfrm>
        </p:spPr>
      </p:pic>
    </p:spTree>
    <p:extLst>
      <p:ext uri="{BB962C8B-B14F-4D97-AF65-F5344CB8AC3E}">
        <p14:creationId xmlns:p14="http://schemas.microsoft.com/office/powerpoint/2010/main" val="2021293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Singular Spectrum Analysis (SSA)</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marL="0" indent="0">
              <a:buNone/>
            </a:pPr>
            <a:r>
              <a:rPr lang="en-US" sz="1600" b="1" dirty="0"/>
              <a:t>1</a:t>
            </a:r>
            <a:r>
              <a:rPr lang="en-US" sz="1600" b="1" baseline="30000" dirty="0"/>
              <a:t>st</a:t>
            </a:r>
            <a:r>
              <a:rPr lang="en-US" sz="1600" b="1" dirty="0"/>
              <a:t> step: Embedding</a:t>
            </a:r>
          </a:p>
          <a:p>
            <a:pPr marL="0" indent="0">
              <a:buNone/>
            </a:pPr>
            <a:endParaRPr lang="en-US" sz="1600" dirty="0"/>
          </a:p>
          <a:p>
            <a:pPr marL="0" indent="0">
              <a:buNone/>
            </a:pPr>
            <a:r>
              <a:rPr lang="en-US" sz="1600" dirty="0"/>
              <a:t>A time series data </a:t>
            </a:r>
            <a:r>
              <a:rPr lang="en-US" sz="1600" dirty="0">
                <a:latin typeface="Times New Roman" panose="02020603050405020304" pitchFamily="18" charset="0"/>
                <a:cs typeface="Times New Roman" panose="02020603050405020304" pitchFamily="18" charset="0"/>
              </a:rPr>
              <a:t>T = (x</a:t>
            </a:r>
            <a:r>
              <a:rPr lang="en-US" sz="1600" baseline="-25000" dirty="0">
                <a:latin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x</a:t>
            </a:r>
            <a:r>
              <a:rPr lang="en-US" sz="1600" baseline="-25000" dirty="0" err="1">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 </a:t>
            </a:r>
            <a:r>
              <a:rPr lang="en-US" sz="1600" dirty="0"/>
              <a:t>of length </a:t>
            </a:r>
            <a:r>
              <a:rPr lang="en-US" sz="1600" dirty="0">
                <a:latin typeface="Times New Roman" panose="02020603050405020304" pitchFamily="18" charset="0"/>
                <a:cs typeface="Times New Roman" panose="02020603050405020304" pitchFamily="18" charset="0"/>
              </a:rPr>
              <a:t>N</a:t>
            </a:r>
            <a:r>
              <a:rPr lang="en-US" sz="1600" dirty="0"/>
              <a:t>. Let </a:t>
            </a:r>
            <a:r>
              <a:rPr lang="en-US" sz="1600" dirty="0">
                <a:latin typeface="Times New Roman" panose="02020603050405020304" pitchFamily="18" charset="0"/>
                <a:cs typeface="Times New Roman" panose="02020603050405020304" pitchFamily="18" charset="0"/>
              </a:rPr>
              <a:t>L (1 &lt; L &lt;= N/2 ) </a:t>
            </a:r>
            <a:r>
              <a:rPr lang="en-US" sz="1600" dirty="0"/>
              <a:t>be some integer called the window length and </a:t>
            </a:r>
            <a:r>
              <a:rPr lang="en-US" sz="1600" dirty="0">
                <a:latin typeface="Times New Roman" panose="02020603050405020304" pitchFamily="18" charset="0"/>
                <a:cs typeface="Times New Roman" panose="02020603050405020304" pitchFamily="18" charset="0"/>
              </a:rPr>
              <a:t>K = N − L + 1</a:t>
            </a:r>
            <a:r>
              <a:rPr lang="en-US" sz="1600" dirty="0"/>
              <a:t>.</a:t>
            </a:r>
          </a:p>
          <a:p>
            <a:pPr marL="0" indent="0">
              <a:buNone/>
            </a:pPr>
            <a:endParaRPr lang="en-US" sz="1600" dirty="0"/>
          </a:p>
          <a:p>
            <a:pPr marL="0" indent="0">
              <a:buNone/>
            </a:pPr>
            <a:r>
              <a:rPr lang="en-US" sz="1600" dirty="0">
                <a:latin typeface="Times New Roman" panose="02020603050405020304" pitchFamily="18" charset="0"/>
                <a:cs typeface="Times New Roman" panose="02020603050405020304" pitchFamily="18" charset="0"/>
              </a:rPr>
              <a:t>X</a:t>
            </a:r>
            <a:r>
              <a:rPr lang="en-US" sz="1600" baseline="-25000"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=(x</a:t>
            </a:r>
            <a:r>
              <a:rPr lang="en-US" sz="1600" baseline="-25000"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 x</a:t>
            </a:r>
            <a:r>
              <a:rPr lang="en-US" sz="1600" baseline="-25000" dirty="0">
                <a:latin typeface="Times New Roman" panose="02020603050405020304" pitchFamily="18" charset="0"/>
                <a:cs typeface="Times New Roman" panose="02020603050405020304" pitchFamily="18" charset="0"/>
              </a:rPr>
              <a:t>i+L−1</a:t>
            </a:r>
            <a:r>
              <a:rPr lang="en-US" sz="1600" dirty="0">
                <a:latin typeface="Times New Roman" panose="02020603050405020304" pitchFamily="18" charset="0"/>
                <a:cs typeface="Times New Roman" panose="02020603050405020304" pitchFamily="18" charset="0"/>
              </a:rPr>
              <a:t>)</a:t>
            </a:r>
            <a:r>
              <a:rPr lang="en-US" sz="1600" baseline="30000" dirty="0">
                <a:latin typeface="Times New Roman" panose="02020603050405020304" pitchFamily="18" charset="0"/>
                <a:cs typeface="Times New Roman" panose="02020603050405020304" pitchFamily="18" charset="0"/>
              </a:rPr>
              <a:t>T</a:t>
            </a:r>
            <a:r>
              <a:rPr lang="en-US" sz="1600" dirty="0">
                <a:latin typeface="Times New Roman" panose="02020603050405020304" pitchFamily="18" charset="0"/>
                <a:cs typeface="Times New Roman" panose="02020603050405020304" pitchFamily="18" charset="0"/>
              </a:rPr>
              <a:t> (1 ≤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 K) </a:t>
            </a:r>
          </a:p>
          <a:p>
            <a:pPr marL="0" indent="0">
              <a:buNone/>
            </a:pPr>
            <a:endParaRPr lang="en-US" sz="1800" dirty="0"/>
          </a:p>
        </p:txBody>
      </p:sp>
      <p:pic>
        <p:nvPicPr>
          <p:cNvPr id="4" name="Picture 3">
            <a:extLst>
              <a:ext uri="{FF2B5EF4-FFF2-40B4-BE49-F238E27FC236}">
                <a16:creationId xmlns:a16="http://schemas.microsoft.com/office/drawing/2014/main" id="{584D3490-A170-454D-8EAA-C115E6A0CB0C}"/>
              </a:ext>
            </a:extLst>
          </p:cNvPr>
          <p:cNvPicPr>
            <a:picLocks noChangeAspect="1"/>
          </p:cNvPicPr>
          <p:nvPr/>
        </p:nvPicPr>
        <p:blipFill>
          <a:blip r:embed="rId3"/>
          <a:stretch>
            <a:fillRect/>
          </a:stretch>
        </p:blipFill>
        <p:spPr>
          <a:xfrm>
            <a:off x="457200" y="3058858"/>
            <a:ext cx="4343309" cy="1340783"/>
          </a:xfrm>
          <a:prstGeom prst="rect">
            <a:avLst/>
          </a:prstGeom>
        </p:spPr>
      </p:pic>
    </p:spTree>
    <p:extLst>
      <p:ext uri="{BB962C8B-B14F-4D97-AF65-F5344CB8AC3E}">
        <p14:creationId xmlns:p14="http://schemas.microsoft.com/office/powerpoint/2010/main" val="872444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Singular Spectrum Analysis (SSA)</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marL="0" indent="0">
              <a:buNone/>
            </a:pPr>
            <a:r>
              <a:rPr lang="en-US" sz="1600" b="1" dirty="0"/>
              <a:t>2</a:t>
            </a:r>
            <a:r>
              <a:rPr lang="en-US" sz="1600" b="1" baseline="30000" dirty="0"/>
              <a:t>nd</a:t>
            </a:r>
            <a:r>
              <a:rPr lang="en-US" sz="1600" b="1" dirty="0"/>
              <a:t> step: Singular value decomposition (SVD)</a:t>
            </a:r>
          </a:p>
          <a:p>
            <a:pPr marL="0" indent="0">
              <a:buNone/>
            </a:pPr>
            <a:endParaRPr lang="en-US" sz="1600" dirty="0"/>
          </a:p>
          <a:p>
            <a:pPr marL="0" indent="0">
              <a:buNone/>
            </a:pPr>
            <a:r>
              <a:rPr lang="en-US" sz="1600" dirty="0"/>
              <a:t>Set </a:t>
            </a:r>
            <a:r>
              <a:rPr lang="en-US" sz="1600" b="1" dirty="0">
                <a:latin typeface="Times New Roman" panose="02020603050405020304" pitchFamily="18" charset="0"/>
                <a:cs typeface="Times New Roman" panose="02020603050405020304" pitchFamily="18" charset="0"/>
              </a:rPr>
              <a:t>S</a:t>
            </a:r>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XX</a:t>
            </a:r>
            <a:r>
              <a:rPr lang="en-US" sz="1600" baseline="30000" dirty="0">
                <a:latin typeface="Times New Roman" panose="02020603050405020304" pitchFamily="18" charset="0"/>
                <a:cs typeface="Times New Roman" panose="02020603050405020304" pitchFamily="18" charset="0"/>
              </a:rPr>
              <a:t>T</a:t>
            </a:r>
            <a:r>
              <a:rPr lang="en-US" sz="1600" dirty="0">
                <a:latin typeface="Times New Roman" panose="02020603050405020304" pitchFamily="18" charset="0"/>
                <a:cs typeface="Times New Roman" panose="02020603050405020304" pitchFamily="18" charset="0"/>
              </a:rPr>
              <a:t> </a:t>
            </a:r>
            <a:r>
              <a:rPr lang="en-US" sz="1600" dirty="0"/>
              <a:t>and denote by </a:t>
            </a:r>
            <a:r>
              <a:rPr lang="el-GR" sz="1600" dirty="0">
                <a:latin typeface="Times New Roman" panose="02020603050405020304" pitchFamily="18" charset="0"/>
                <a:cs typeface="Times New Roman" panose="02020603050405020304" pitchFamily="18" charset="0"/>
              </a:rPr>
              <a:t>λ</a:t>
            </a:r>
            <a:r>
              <a:rPr lang="el-GR" sz="1600" baseline="-25000" dirty="0">
                <a:latin typeface="Times New Roman" panose="02020603050405020304" pitchFamily="18" charset="0"/>
                <a:cs typeface="Times New Roman" panose="02020603050405020304" pitchFamily="18" charset="0"/>
              </a:rPr>
              <a:t>1</a:t>
            </a:r>
            <a:r>
              <a:rPr lang="el-GR" sz="1600" dirty="0">
                <a:latin typeface="Times New Roman" panose="02020603050405020304" pitchFamily="18" charset="0"/>
                <a:cs typeface="Times New Roman" panose="02020603050405020304" pitchFamily="18" charset="0"/>
              </a:rPr>
              <a:t>,...,λ</a:t>
            </a:r>
            <a:r>
              <a:rPr lang="en-US" sz="1600" baseline="-250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 </a:t>
            </a:r>
            <a:r>
              <a:rPr lang="en-US" sz="1600" dirty="0"/>
              <a:t>the eigenvalues of </a:t>
            </a:r>
            <a:r>
              <a:rPr lang="en-US" sz="1600" b="1" dirty="0">
                <a:latin typeface="Times New Roman" panose="02020603050405020304" pitchFamily="18" charset="0"/>
                <a:cs typeface="Times New Roman" panose="02020603050405020304" pitchFamily="18" charset="0"/>
              </a:rPr>
              <a:t>S </a:t>
            </a:r>
            <a:r>
              <a:rPr lang="en-US" sz="1600" dirty="0">
                <a:latin typeface="Arial" panose="020B0604020202020204" pitchFamily="34" charset="0"/>
                <a:cs typeface="Arial" panose="020B0604020202020204" pitchFamily="34" charset="0"/>
              </a:rPr>
              <a:t>taken in the decreasing order of magnitude </a:t>
            </a:r>
            <a:r>
              <a:rPr lang="en-US" sz="1600" dirty="0">
                <a:latin typeface="Times New Roman" panose="02020603050405020304" pitchFamily="18" charset="0"/>
                <a:cs typeface="Times New Roman" panose="02020603050405020304" pitchFamily="18" charset="0"/>
              </a:rPr>
              <a:t>(</a:t>
            </a:r>
            <a:r>
              <a:rPr lang="el-GR" sz="1600" dirty="0">
                <a:latin typeface="Times New Roman" panose="02020603050405020304" pitchFamily="18" charset="0"/>
                <a:cs typeface="Times New Roman" panose="02020603050405020304" pitchFamily="18" charset="0"/>
              </a:rPr>
              <a:t>λ</a:t>
            </a:r>
            <a:r>
              <a:rPr lang="el-GR" sz="1600" baseline="-25000" dirty="0">
                <a:latin typeface="Times New Roman" panose="02020603050405020304" pitchFamily="18" charset="0"/>
                <a:cs typeface="Times New Roman" panose="02020603050405020304" pitchFamily="18" charset="0"/>
              </a:rPr>
              <a:t>1</a:t>
            </a:r>
            <a:r>
              <a:rPr lang="el-GR" sz="1600" dirty="0">
                <a:latin typeface="Times New Roman" panose="02020603050405020304" pitchFamily="18" charset="0"/>
                <a:cs typeface="Times New Roman" panose="02020603050405020304" pitchFamily="18" charset="0"/>
              </a:rPr>
              <a:t> ≥ ... ≥ λ</a:t>
            </a:r>
            <a:r>
              <a:rPr lang="en-US" sz="1600" baseline="-250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 ≥ 0) </a:t>
            </a:r>
            <a:r>
              <a:rPr lang="en-US" sz="1600" dirty="0">
                <a:latin typeface="Arial" panose="020B0604020202020204" pitchFamily="34" charset="0"/>
                <a:cs typeface="Arial" panose="020B0604020202020204" pitchFamily="34" charset="0"/>
              </a:rPr>
              <a:t>and by </a:t>
            </a:r>
            <a:r>
              <a:rPr lang="en-US" sz="1600" i="1" dirty="0">
                <a:latin typeface="Times New Roman" panose="02020603050405020304" pitchFamily="18" charset="0"/>
                <a:cs typeface="Times New Roman" panose="02020603050405020304" pitchFamily="18" charset="0"/>
              </a:rPr>
              <a:t>U</a:t>
            </a:r>
            <a:r>
              <a:rPr lang="en-US" sz="1600" i="1" baseline="-25000" dirty="0">
                <a:latin typeface="Times New Roman" panose="02020603050405020304" pitchFamily="18" charset="0"/>
                <a:cs typeface="Times New Roman" panose="02020603050405020304" pitchFamily="18" charset="0"/>
              </a:rPr>
              <a:t>1</a:t>
            </a:r>
            <a:r>
              <a:rPr lang="en-US" sz="1600" i="1" dirty="0">
                <a:latin typeface="Times New Roman" panose="02020603050405020304" pitchFamily="18" charset="0"/>
                <a:cs typeface="Times New Roman" panose="02020603050405020304" pitchFamily="18" charset="0"/>
              </a:rPr>
              <a:t>,...,U</a:t>
            </a:r>
            <a:r>
              <a:rPr lang="en-US" sz="1600" i="1" baseline="-25000" dirty="0">
                <a:latin typeface="Times New Roman" panose="02020603050405020304" pitchFamily="18" charset="0"/>
                <a:cs typeface="Times New Roman" panose="02020603050405020304" pitchFamily="18" charset="0"/>
              </a:rPr>
              <a:t>L</a:t>
            </a:r>
            <a:r>
              <a:rPr lang="en-US" sz="1600" i="1" dirty="0">
                <a:latin typeface="Times New Roman" panose="02020603050405020304" pitchFamily="18" charset="0"/>
                <a:cs typeface="Times New Roman" panose="02020603050405020304" pitchFamily="18" charset="0"/>
              </a:rPr>
              <a:t> </a:t>
            </a:r>
            <a:r>
              <a:rPr lang="en-US" sz="1600" dirty="0">
                <a:latin typeface="Arial" panose="020B0604020202020204" pitchFamily="34" charset="0"/>
                <a:cs typeface="Arial" panose="020B0604020202020204" pitchFamily="34" charset="0"/>
              </a:rPr>
              <a:t>the orthonormal system of the eigenvectors of the matrix </a:t>
            </a:r>
            <a:r>
              <a:rPr lang="en-US" sz="1600" b="1" dirty="0">
                <a:latin typeface="Times New Roman" panose="02020603050405020304" pitchFamily="18" charset="0"/>
                <a:cs typeface="Times New Roman" panose="02020603050405020304" pitchFamily="18" charset="0"/>
              </a:rPr>
              <a:t>S</a:t>
            </a:r>
            <a:r>
              <a:rPr lang="en-US" sz="1600" dirty="0">
                <a:latin typeface="Arial" panose="020B0604020202020204" pitchFamily="34" charset="0"/>
                <a:cs typeface="Arial" panose="020B0604020202020204" pitchFamily="34" charset="0"/>
              </a:rPr>
              <a:t> corresponding to these eigenvalues</a:t>
            </a:r>
            <a:r>
              <a:rPr lang="en-US" sz="1600" dirty="0">
                <a:latin typeface="Times New Roman" panose="02020603050405020304" pitchFamily="18" charset="0"/>
                <a:cs typeface="Times New Roman" panose="02020603050405020304" pitchFamily="18" charset="0"/>
              </a:rPr>
              <a:t>.</a:t>
            </a:r>
          </a:p>
          <a:p>
            <a:pPr marL="0" indent="0">
              <a:buNone/>
            </a:pPr>
            <a:r>
              <a:rPr lang="en-US" sz="1600" dirty="0"/>
              <a:t>In this notation, the SVD of the trajectory matrix </a:t>
            </a:r>
            <a:r>
              <a:rPr lang="en-US" sz="1600" b="1" dirty="0">
                <a:latin typeface="Times New Roman" panose="02020603050405020304" pitchFamily="18" charset="0"/>
                <a:cs typeface="Times New Roman" panose="02020603050405020304" pitchFamily="18" charset="0"/>
              </a:rPr>
              <a:t>X</a:t>
            </a:r>
            <a:r>
              <a:rPr lang="en-US" sz="1600" dirty="0"/>
              <a:t> can be written as</a:t>
            </a:r>
          </a:p>
          <a:p>
            <a:pPr marL="0" indent="0">
              <a:buNone/>
            </a:pPr>
            <a:endParaRPr lang="en-US" sz="1600" dirty="0"/>
          </a:p>
          <a:p>
            <a:pPr marL="0" indent="0" algn="ctr">
              <a:buNone/>
            </a:pPr>
            <a:r>
              <a:rPr lang="en-US" sz="1600" dirty="0"/>
              <a:t> </a:t>
            </a:r>
            <a:r>
              <a:rPr lang="en-US" sz="1600" b="1" dirty="0">
                <a:latin typeface="Times New Roman" panose="02020603050405020304" pitchFamily="18" charset="0"/>
                <a:cs typeface="Times New Roman" panose="02020603050405020304" pitchFamily="18" charset="0"/>
              </a:rPr>
              <a:t>X = X</a:t>
            </a:r>
            <a:r>
              <a:rPr lang="en-US" sz="1600" b="1" baseline="-25000" dirty="0">
                <a:latin typeface="Times New Roman" panose="02020603050405020304" pitchFamily="18" charset="0"/>
                <a:cs typeface="Times New Roman" panose="02020603050405020304" pitchFamily="18" charset="0"/>
              </a:rPr>
              <a:t>1</a:t>
            </a:r>
            <a:r>
              <a:rPr lang="en-US" sz="1600" b="1" dirty="0">
                <a:latin typeface="Times New Roman" panose="02020603050405020304" pitchFamily="18" charset="0"/>
                <a:cs typeface="Times New Roman" panose="02020603050405020304" pitchFamily="18" charset="0"/>
              </a:rPr>
              <a:t> + . . . + </a:t>
            </a:r>
            <a:r>
              <a:rPr lang="en-US" sz="1600" b="1" dirty="0" err="1">
                <a:latin typeface="Times New Roman" panose="02020603050405020304" pitchFamily="18" charset="0"/>
                <a:cs typeface="Times New Roman" panose="02020603050405020304" pitchFamily="18" charset="0"/>
              </a:rPr>
              <a:t>X</a:t>
            </a:r>
            <a:r>
              <a:rPr lang="en-US" sz="1600" b="1" baseline="-25000" dirty="0" err="1">
                <a:latin typeface="Times New Roman" panose="02020603050405020304" pitchFamily="18" charset="0"/>
                <a:cs typeface="Times New Roman" panose="02020603050405020304" pitchFamily="18" charset="0"/>
              </a:rPr>
              <a:t>d</a:t>
            </a:r>
            <a:r>
              <a:rPr lang="en-US" sz="1600" b="1" dirty="0">
                <a:latin typeface="Times New Roman" panose="02020603050405020304" pitchFamily="18" charset="0"/>
                <a:cs typeface="Times New Roman" panose="02020603050405020304" pitchFamily="18" charset="0"/>
              </a:rPr>
              <a:t> </a:t>
            </a:r>
          </a:p>
          <a:p>
            <a:pPr marL="0" indent="0" algn="ctr">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dirty="0"/>
              <a:t> where ,                     ,                     , and </a:t>
            </a:r>
            <a:r>
              <a:rPr lang="en-US" sz="1600" dirty="0">
                <a:latin typeface="Times New Roman" panose="02020603050405020304" pitchFamily="18" charset="0"/>
                <a:cs typeface="Times New Roman" panose="02020603050405020304" pitchFamily="18" charset="0"/>
              </a:rPr>
              <a:t>d = rank </a:t>
            </a:r>
            <a:r>
              <a:rPr lang="en-US" sz="1600" b="1" dirty="0">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E9A7F0A-524B-2A4C-B5AD-184F94585DAA}"/>
              </a:ext>
            </a:extLst>
          </p:cNvPr>
          <p:cNvPicPr>
            <a:picLocks noChangeAspect="1"/>
          </p:cNvPicPr>
          <p:nvPr/>
        </p:nvPicPr>
        <p:blipFill>
          <a:blip r:embed="rId3"/>
          <a:stretch>
            <a:fillRect/>
          </a:stretch>
        </p:blipFill>
        <p:spPr>
          <a:xfrm>
            <a:off x="1295027" y="3760832"/>
            <a:ext cx="1105273" cy="290862"/>
          </a:xfrm>
          <a:prstGeom prst="rect">
            <a:avLst/>
          </a:prstGeom>
        </p:spPr>
      </p:pic>
      <p:pic>
        <p:nvPicPr>
          <p:cNvPr id="8" name="Picture 7">
            <a:extLst>
              <a:ext uri="{FF2B5EF4-FFF2-40B4-BE49-F238E27FC236}">
                <a16:creationId xmlns:a16="http://schemas.microsoft.com/office/drawing/2014/main" id="{6B79E84D-331B-C941-B38B-BE077CACE9DA}"/>
              </a:ext>
            </a:extLst>
          </p:cNvPr>
          <p:cNvPicPr>
            <a:picLocks noChangeAspect="1"/>
          </p:cNvPicPr>
          <p:nvPr/>
        </p:nvPicPr>
        <p:blipFill>
          <a:blip r:embed="rId4"/>
          <a:stretch>
            <a:fillRect/>
          </a:stretch>
        </p:blipFill>
        <p:spPr>
          <a:xfrm>
            <a:off x="2576979" y="3792079"/>
            <a:ext cx="1201644" cy="228367"/>
          </a:xfrm>
          <a:prstGeom prst="rect">
            <a:avLst/>
          </a:prstGeom>
        </p:spPr>
      </p:pic>
    </p:spTree>
    <p:extLst>
      <p:ext uri="{BB962C8B-B14F-4D97-AF65-F5344CB8AC3E}">
        <p14:creationId xmlns:p14="http://schemas.microsoft.com/office/powerpoint/2010/main" val="2968035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Singular Spectrum Analysis (SSA)</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marL="0" indent="0">
              <a:buNone/>
            </a:pPr>
            <a:endParaRPr lang="en-US" sz="1600" b="1" dirty="0"/>
          </a:p>
          <a:p>
            <a:pPr marL="0" indent="0">
              <a:buNone/>
            </a:pPr>
            <a:r>
              <a:rPr lang="en-US" sz="1600" b="1" dirty="0"/>
              <a:t>3</a:t>
            </a:r>
            <a:r>
              <a:rPr lang="en-US" sz="1600" b="1" baseline="30000" dirty="0"/>
              <a:t>rd</a:t>
            </a:r>
            <a:r>
              <a:rPr lang="en-US" sz="1600" b="1" dirty="0"/>
              <a:t> step: </a:t>
            </a:r>
            <a:r>
              <a:rPr lang="en-US" sz="1600" dirty="0"/>
              <a:t>Find the dominant frequency of each eigenvector</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Arial" panose="020B0604020202020204" pitchFamily="34" charset="0"/>
                <a:cs typeface="Arial" panose="020B0604020202020204" pitchFamily="34" charset="0"/>
              </a:rPr>
              <a:t>4</a:t>
            </a:r>
            <a:r>
              <a:rPr lang="en-US" sz="1600" b="1" baseline="30000" dirty="0">
                <a:latin typeface="Arial" panose="020B0604020202020204" pitchFamily="34" charset="0"/>
                <a:cs typeface="Arial" panose="020B0604020202020204" pitchFamily="34" charset="0"/>
              </a:rPr>
              <a:t>th</a:t>
            </a:r>
            <a:r>
              <a:rPr lang="en-US" sz="1600" b="1" dirty="0">
                <a:latin typeface="Arial" panose="020B0604020202020204" pitchFamily="34" charset="0"/>
                <a:cs typeface="Arial" panose="020B0604020202020204" pitchFamily="34" charset="0"/>
              </a:rPr>
              <a:t> step: </a:t>
            </a:r>
            <a:r>
              <a:rPr lang="en-US" sz="1600" dirty="0">
                <a:latin typeface="Arial" panose="020B0604020202020204" pitchFamily="34" charset="0"/>
                <a:cs typeface="Arial" panose="020B0604020202020204" pitchFamily="34" charset="0"/>
              </a:rPr>
              <a:t>Build an approximation of </a:t>
            </a:r>
            <a:r>
              <a:rPr lang="en-US" sz="1600" b="1" dirty="0">
                <a:latin typeface="Times New Roman" panose="02020603050405020304" pitchFamily="18" charset="0"/>
                <a:cs typeface="Times New Roman" panose="02020603050405020304" pitchFamily="18" charset="0"/>
              </a:rPr>
              <a:t>X</a:t>
            </a:r>
            <a:r>
              <a:rPr lang="en-US" sz="1600" dirty="0">
                <a:latin typeface="Arial" panose="020B0604020202020204" pitchFamily="34" charset="0"/>
                <a:cs typeface="Arial" panose="020B0604020202020204" pitchFamily="34" charset="0"/>
              </a:rPr>
              <a:t> by taking a subset of the decomposition. This approximation is formed by taking eigenvectors whose dominant frequency is close to the targeted values.</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5</a:t>
            </a:r>
            <a:r>
              <a:rPr lang="en-US" sz="1600" b="1" baseline="30000" dirty="0">
                <a:latin typeface="Arial" panose="020B0604020202020204" pitchFamily="34" charset="0"/>
                <a:cs typeface="Arial" panose="020B0604020202020204" pitchFamily="34" charset="0"/>
              </a:rPr>
              <a:t>th</a:t>
            </a:r>
            <a:r>
              <a:rPr lang="en-US" sz="1600" b="1" dirty="0">
                <a:latin typeface="Arial" panose="020B0604020202020204" pitchFamily="34" charset="0"/>
                <a:cs typeface="Arial" panose="020B0604020202020204" pitchFamily="34" charset="0"/>
              </a:rPr>
              <a:t> step: </a:t>
            </a:r>
            <a:r>
              <a:rPr lang="en-US" sz="1600" dirty="0">
                <a:latin typeface="Arial" panose="020B0604020202020204" pitchFamily="34" charset="0"/>
                <a:cs typeface="Arial" panose="020B0604020202020204" pitchFamily="34" charset="0"/>
              </a:rPr>
              <a:t>Now we reconstruct the signal by taking a mean of the approximations.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5003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The Candidate</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marL="0" indent="0">
              <a:buNone/>
            </a:pPr>
            <a:r>
              <a:rPr lang="en-US" sz="2000" b="1" dirty="0"/>
              <a:t>Work Experience</a:t>
            </a:r>
          </a:p>
          <a:p>
            <a:pPr>
              <a:buFont typeface="Courier New" panose="02070309020205020404" pitchFamily="49" charset="0"/>
              <a:buChar char="o"/>
            </a:pPr>
            <a:r>
              <a:rPr lang="en-US" sz="1800" dirty="0"/>
              <a:t>Implementation Engineer at ZTE, China [2011 - 2012]</a:t>
            </a:r>
          </a:p>
          <a:p>
            <a:pPr>
              <a:buFont typeface="Courier New" panose="02070309020205020404" pitchFamily="49" charset="0"/>
              <a:buChar char="o"/>
            </a:pPr>
            <a:endParaRPr lang="en-US" sz="1800" dirty="0"/>
          </a:p>
          <a:p>
            <a:pPr>
              <a:buFont typeface="Courier New" panose="02070309020205020404" pitchFamily="49" charset="0"/>
              <a:buChar char="o"/>
            </a:pPr>
            <a:r>
              <a:rPr lang="en-US" sz="1800" dirty="0"/>
              <a:t>Office of Information Technology, UTK [2014 - 2017]</a:t>
            </a:r>
          </a:p>
          <a:p>
            <a:pPr lvl="1">
              <a:buFont typeface="Arial" panose="020B0604020202020204" pitchFamily="34" charset="0"/>
              <a:buChar char="•"/>
            </a:pPr>
            <a:r>
              <a:rPr lang="en-US" sz="1400" dirty="0"/>
              <a:t>Manager: John Rose</a:t>
            </a:r>
          </a:p>
          <a:p>
            <a:pPr lvl="1">
              <a:buFont typeface="Arial" panose="020B0604020202020204" pitchFamily="34" charset="0"/>
              <a:buChar char="•"/>
            </a:pPr>
            <a:r>
              <a:rPr lang="en-US" sz="1400" dirty="0"/>
              <a:t>UTK apache server configuration and optimization; SEO</a:t>
            </a:r>
          </a:p>
          <a:p>
            <a:pPr lvl="1">
              <a:buFont typeface="Arial" panose="020B0604020202020204" pitchFamily="34" charset="0"/>
              <a:buChar char="•"/>
            </a:pPr>
            <a:endParaRPr lang="en-US" sz="1400" dirty="0"/>
          </a:p>
          <a:p>
            <a:pPr>
              <a:buFont typeface="Courier New" panose="02070309020205020404" pitchFamily="49" charset="0"/>
              <a:buChar char="o"/>
            </a:pPr>
            <a:r>
              <a:rPr lang="en-US" sz="1800" dirty="0"/>
              <a:t>Intern at the Scientific Data Group, ORNL [Summer 2017, Summer 2016]</a:t>
            </a:r>
          </a:p>
          <a:p>
            <a:pPr lvl="1">
              <a:buFont typeface="Arial" panose="020B0604020202020204" pitchFamily="34" charset="0"/>
              <a:buChar char="•"/>
            </a:pPr>
            <a:r>
              <a:rPr lang="en-US" sz="1400" dirty="0"/>
              <a:t>Mentor: George </a:t>
            </a:r>
            <a:r>
              <a:rPr lang="en-US" sz="1400" dirty="0" err="1"/>
              <a:t>Ostrouchov</a:t>
            </a:r>
            <a:endParaRPr lang="en-US" sz="1400" dirty="0"/>
          </a:p>
          <a:p>
            <a:pPr lvl="1">
              <a:buFont typeface="Arial" panose="020B0604020202020204" pitchFamily="34" charset="0"/>
              <a:buChar char="•"/>
            </a:pPr>
            <a:r>
              <a:rPr lang="en-US" sz="1400" dirty="0"/>
              <a:t>R packages for HPC</a:t>
            </a:r>
          </a:p>
          <a:p>
            <a:pPr lvl="1">
              <a:buFont typeface="Arial" panose="020B0604020202020204" pitchFamily="34" charset="0"/>
              <a:buChar char="•"/>
            </a:pPr>
            <a:endParaRPr lang="en-US" sz="1400" dirty="0"/>
          </a:p>
          <a:p>
            <a:pPr marL="457200" lvl="1" indent="0">
              <a:buNone/>
            </a:pPr>
            <a:endParaRPr lang="en-US" sz="1400" dirty="0"/>
          </a:p>
        </p:txBody>
      </p:sp>
    </p:spTree>
    <p:extLst>
      <p:ext uri="{BB962C8B-B14F-4D97-AF65-F5344CB8AC3E}">
        <p14:creationId xmlns:p14="http://schemas.microsoft.com/office/powerpoint/2010/main" val="2431870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Singular Spectrum Analysis (SSA)</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a:xfrm>
            <a:off x="7544744" y="2155156"/>
            <a:ext cx="1420721" cy="589661"/>
          </a:xfrm>
        </p:spPr>
        <p:txBody>
          <a:bodyPr>
            <a:normAutofit/>
          </a:bodyPr>
          <a:lstStyle/>
          <a:p>
            <a:pPr marL="0" indent="0">
              <a:buNone/>
            </a:pPr>
            <a:r>
              <a:rPr lang="en-US" sz="1400" dirty="0"/>
              <a:t>E33 2012-2017 temp-mean</a:t>
            </a:r>
          </a:p>
        </p:txBody>
      </p:sp>
      <p:pic>
        <p:nvPicPr>
          <p:cNvPr id="6" name="Content Placeholder 7">
            <a:extLst>
              <a:ext uri="{FF2B5EF4-FFF2-40B4-BE49-F238E27FC236}">
                <a16:creationId xmlns:a16="http://schemas.microsoft.com/office/drawing/2014/main" id="{3FC4DD1E-1310-4F4A-9AA3-5D063983ADAF}"/>
              </a:ext>
            </a:extLst>
          </p:cNvPr>
          <p:cNvPicPr>
            <a:picLocks noChangeAspect="1"/>
          </p:cNvPicPr>
          <p:nvPr/>
        </p:nvPicPr>
        <p:blipFill>
          <a:blip r:embed="rId2"/>
          <a:stretch>
            <a:fillRect/>
          </a:stretch>
        </p:blipFill>
        <p:spPr>
          <a:xfrm>
            <a:off x="551333" y="853888"/>
            <a:ext cx="6896331" cy="3781859"/>
          </a:xfrm>
          <a:prstGeom prst="rect">
            <a:avLst/>
          </a:prstGeom>
        </p:spPr>
      </p:pic>
    </p:spTree>
    <p:extLst>
      <p:ext uri="{BB962C8B-B14F-4D97-AF65-F5344CB8AC3E}">
        <p14:creationId xmlns:p14="http://schemas.microsoft.com/office/powerpoint/2010/main" val="1488926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Singular Spectrum Analysis (SSA)</a:t>
            </a:r>
          </a:p>
        </p:txBody>
      </p:sp>
      <p:pic>
        <p:nvPicPr>
          <p:cNvPr id="7" name="Content Placeholder 6">
            <a:extLst>
              <a:ext uri="{FF2B5EF4-FFF2-40B4-BE49-F238E27FC236}">
                <a16:creationId xmlns:a16="http://schemas.microsoft.com/office/drawing/2014/main" id="{34474626-699B-D54F-89A8-2EFF14712CB8}"/>
              </a:ext>
            </a:extLst>
          </p:cNvPr>
          <p:cNvPicPr>
            <a:picLocks noGrp="1" noChangeAspect="1"/>
          </p:cNvPicPr>
          <p:nvPr>
            <p:ph sz="half" idx="1"/>
          </p:nvPr>
        </p:nvPicPr>
        <p:blipFill>
          <a:blip r:embed="rId2"/>
          <a:stretch>
            <a:fillRect/>
          </a:stretch>
        </p:blipFill>
        <p:spPr>
          <a:xfrm>
            <a:off x="457200" y="2077798"/>
            <a:ext cx="4038600" cy="1638778"/>
          </a:xfrm>
        </p:spPr>
      </p:pic>
      <p:pic>
        <p:nvPicPr>
          <p:cNvPr id="9" name="Content Placeholder 8">
            <a:extLst>
              <a:ext uri="{FF2B5EF4-FFF2-40B4-BE49-F238E27FC236}">
                <a16:creationId xmlns:a16="http://schemas.microsoft.com/office/drawing/2014/main" id="{2279F9A2-40B1-C245-A266-ED74AD9B7ED7}"/>
              </a:ext>
            </a:extLst>
          </p:cNvPr>
          <p:cNvPicPr>
            <a:picLocks noGrp="1" noChangeAspect="1"/>
          </p:cNvPicPr>
          <p:nvPr>
            <p:ph sz="half" idx="2"/>
          </p:nvPr>
        </p:nvPicPr>
        <p:blipFill>
          <a:blip r:embed="rId3"/>
          <a:stretch>
            <a:fillRect/>
          </a:stretch>
        </p:blipFill>
        <p:spPr>
          <a:xfrm>
            <a:off x="4648200" y="2098398"/>
            <a:ext cx="4038600" cy="1597578"/>
          </a:xfrm>
        </p:spPr>
      </p:pic>
      <p:sp>
        <p:nvSpPr>
          <p:cNvPr id="10" name="Content Placeholder 4">
            <a:extLst>
              <a:ext uri="{FF2B5EF4-FFF2-40B4-BE49-F238E27FC236}">
                <a16:creationId xmlns:a16="http://schemas.microsoft.com/office/drawing/2014/main" id="{347B9006-4C0A-6C44-85CA-9F29BC4C1A21}"/>
              </a:ext>
            </a:extLst>
          </p:cNvPr>
          <p:cNvSpPr txBox="1">
            <a:spLocks/>
          </p:cNvSpPr>
          <p:nvPr/>
        </p:nvSpPr>
        <p:spPr>
          <a:xfrm>
            <a:off x="1413163" y="1275683"/>
            <a:ext cx="1420721" cy="5896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sz="1200" dirty="0"/>
              <a:t>Outlier 1</a:t>
            </a:r>
          </a:p>
          <a:p>
            <a:pPr marL="0" indent="0">
              <a:buFont typeface="Arial"/>
              <a:buNone/>
            </a:pPr>
            <a:r>
              <a:rPr lang="en-US" sz="1200" dirty="0"/>
              <a:t>May 2013</a:t>
            </a:r>
          </a:p>
        </p:txBody>
      </p:sp>
      <p:sp>
        <p:nvSpPr>
          <p:cNvPr id="11" name="Content Placeholder 4">
            <a:extLst>
              <a:ext uri="{FF2B5EF4-FFF2-40B4-BE49-F238E27FC236}">
                <a16:creationId xmlns:a16="http://schemas.microsoft.com/office/drawing/2014/main" id="{0EF1FC35-7281-7F43-B383-8ABB29B03292}"/>
              </a:ext>
            </a:extLst>
          </p:cNvPr>
          <p:cNvSpPr txBox="1">
            <a:spLocks/>
          </p:cNvSpPr>
          <p:nvPr/>
        </p:nvSpPr>
        <p:spPr>
          <a:xfrm>
            <a:off x="5750896" y="1285983"/>
            <a:ext cx="1420721" cy="5896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sz="1200" dirty="0"/>
              <a:t>Outlier 2</a:t>
            </a:r>
          </a:p>
          <a:p>
            <a:pPr marL="0" indent="0">
              <a:buFont typeface="Arial"/>
              <a:buNone/>
            </a:pPr>
            <a:r>
              <a:rPr lang="en-US" sz="1200" dirty="0"/>
              <a:t>Dec 2013</a:t>
            </a:r>
          </a:p>
        </p:txBody>
      </p:sp>
      <p:sp>
        <p:nvSpPr>
          <p:cNvPr id="3" name="TextBox 2">
            <a:extLst>
              <a:ext uri="{FF2B5EF4-FFF2-40B4-BE49-F238E27FC236}">
                <a16:creationId xmlns:a16="http://schemas.microsoft.com/office/drawing/2014/main" id="{50B62B8D-8CC0-CB44-BAF9-D99BBA46606C}"/>
              </a:ext>
            </a:extLst>
          </p:cNvPr>
          <p:cNvSpPr txBox="1"/>
          <p:nvPr/>
        </p:nvSpPr>
        <p:spPr>
          <a:xfrm>
            <a:off x="2754406" y="3939330"/>
            <a:ext cx="3482788" cy="523220"/>
          </a:xfrm>
          <a:prstGeom prst="rect">
            <a:avLst/>
          </a:prstGeom>
          <a:noFill/>
        </p:spPr>
        <p:txBody>
          <a:bodyPr wrap="square" rtlCol="0">
            <a:spAutoFit/>
          </a:bodyPr>
          <a:lstStyle/>
          <a:p>
            <a:r>
              <a:rPr lang="en-US" sz="1400" dirty="0">
                <a:hlinkClick r:id="rId4"/>
              </a:rPr>
              <a:t>https://github.com/YupingLu/arm-pearson</a:t>
            </a:r>
            <a:endParaRPr lang="en-US" sz="1400" dirty="0"/>
          </a:p>
          <a:p>
            <a:r>
              <a:rPr lang="en-US" sz="1400" dirty="0">
                <a:hlinkClick r:id="rId5"/>
              </a:rPr>
              <a:t>https://github.com/YupingLu/arm-ssa</a:t>
            </a:r>
            <a:endParaRPr lang="en-US" sz="1400" dirty="0"/>
          </a:p>
        </p:txBody>
      </p:sp>
    </p:spTree>
    <p:extLst>
      <p:ext uri="{BB962C8B-B14F-4D97-AF65-F5344CB8AC3E}">
        <p14:creationId xmlns:p14="http://schemas.microsoft.com/office/powerpoint/2010/main" val="2289256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D62BB4-4797-F94C-9E70-D4C4376715A2}"/>
              </a:ext>
            </a:extLst>
          </p:cNvPr>
          <p:cNvSpPr>
            <a:spLocks noGrp="1"/>
          </p:cNvSpPr>
          <p:nvPr>
            <p:ph type="title"/>
          </p:nvPr>
        </p:nvSpPr>
        <p:spPr>
          <a:xfrm>
            <a:off x="722313" y="1669257"/>
            <a:ext cx="7772400" cy="1021556"/>
          </a:xfrm>
        </p:spPr>
        <p:txBody>
          <a:bodyPr/>
          <a:lstStyle/>
          <a:p>
            <a:r>
              <a:rPr lang="en-US" cap="none" dirty="0"/>
              <a:t>IEEE International Conference on Data Mining (ICDM 2018)</a:t>
            </a:r>
          </a:p>
        </p:txBody>
      </p:sp>
      <p:sp>
        <p:nvSpPr>
          <p:cNvPr id="17" name="Text Placeholder 16">
            <a:extLst>
              <a:ext uri="{FF2B5EF4-FFF2-40B4-BE49-F238E27FC236}">
                <a16:creationId xmlns:a16="http://schemas.microsoft.com/office/drawing/2014/main" id="{8E8415BF-4F34-C44E-8F20-B5638F6C79CE}"/>
              </a:ext>
            </a:extLst>
          </p:cNvPr>
          <p:cNvSpPr>
            <a:spLocks noGrp="1"/>
          </p:cNvSpPr>
          <p:nvPr>
            <p:ph type="body" idx="1"/>
          </p:nvPr>
        </p:nvSpPr>
        <p:spPr>
          <a:xfrm>
            <a:off x="722313" y="2690813"/>
            <a:ext cx="7772400" cy="614362"/>
          </a:xfrm>
        </p:spPr>
        <p:txBody>
          <a:bodyPr/>
          <a:lstStyle/>
          <a:p>
            <a:r>
              <a:rPr lang="en-US" dirty="0"/>
              <a:t>Plan to submit the paper to this conference.</a:t>
            </a:r>
          </a:p>
        </p:txBody>
      </p:sp>
    </p:spTree>
    <p:extLst>
      <p:ext uri="{BB962C8B-B14F-4D97-AF65-F5344CB8AC3E}">
        <p14:creationId xmlns:p14="http://schemas.microsoft.com/office/powerpoint/2010/main" val="266477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Part 4: Maximal Biclique enumeration R package</a:t>
            </a:r>
            <a:endParaRPr lang="en-US" sz="3200" b="0" dirty="0"/>
          </a:p>
        </p:txBody>
      </p:sp>
    </p:spTree>
    <p:extLst>
      <p:ext uri="{BB962C8B-B14F-4D97-AF65-F5344CB8AC3E}">
        <p14:creationId xmlns:p14="http://schemas.microsoft.com/office/powerpoint/2010/main" val="3640274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Biclique Implementation</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a:buFont typeface="Wingdings" pitchFamily="2" charset="2"/>
              <a:buChar char="ü"/>
            </a:pPr>
            <a:r>
              <a:rPr lang="en-US" sz="1800" dirty="0"/>
              <a:t>Maximal biclique enumeration is the task of listing (typically the sets of vertices comprising) all maximal bicliques in a graph. A bipartite graph with n vertices may contain as many as 2</a:t>
            </a:r>
            <a:r>
              <a:rPr lang="en-US" sz="1800" baseline="30000" dirty="0"/>
              <a:t>n/2 </a:t>
            </a:r>
            <a:r>
              <a:rPr lang="en-US" sz="1800" dirty="0"/>
              <a:t>maximal bicliques.</a:t>
            </a:r>
          </a:p>
          <a:p>
            <a:pPr>
              <a:buFont typeface="Wingdings" pitchFamily="2" charset="2"/>
              <a:buChar char="ü"/>
            </a:pPr>
            <a:endParaRPr lang="en-US" sz="1800" dirty="0"/>
          </a:p>
          <a:p>
            <a:pPr>
              <a:buFont typeface="Wingdings" pitchFamily="2" charset="2"/>
              <a:buChar char="ü"/>
            </a:pPr>
            <a:r>
              <a:rPr lang="en-US" sz="1800" dirty="0"/>
              <a:t>Implemented Yun Zhang’s algorithm [1] in R.</a:t>
            </a:r>
          </a:p>
          <a:p>
            <a:pPr>
              <a:buFont typeface="Wingdings" pitchFamily="2" charset="2"/>
              <a:buChar char="ü"/>
            </a:pPr>
            <a:endParaRPr lang="en-US" sz="1800" dirty="0"/>
          </a:p>
          <a:p>
            <a:pPr>
              <a:buFont typeface="Wingdings" pitchFamily="2" charset="2"/>
              <a:buChar char="ü"/>
            </a:pPr>
            <a:endParaRPr lang="en-US" sz="1800" dirty="0"/>
          </a:p>
          <a:p>
            <a:pPr marL="0" indent="0">
              <a:buNone/>
            </a:pPr>
            <a:r>
              <a:rPr lang="en-US" sz="1200" dirty="0">
                <a:latin typeface="Bradley Hand" pitchFamily="2" charset="77"/>
              </a:rPr>
              <a:t>[1] Zhang Y, Phillips CA, Rogers GL, Baker EJ, </a:t>
            </a:r>
            <a:r>
              <a:rPr lang="en-US" sz="1200" dirty="0" err="1">
                <a:latin typeface="Bradley Hand" pitchFamily="2" charset="77"/>
              </a:rPr>
              <a:t>Chesler</a:t>
            </a:r>
            <a:r>
              <a:rPr lang="en-US" sz="1200" dirty="0">
                <a:latin typeface="Bradley Hand" pitchFamily="2" charset="77"/>
              </a:rPr>
              <a:t> EJ, Langston MA: On finding bicliques in bipartite graphs: a novel algorithm and its application to the integration of diverse biological data types. BMC Bioinformatics 2014, 15(1):110.</a:t>
            </a:r>
          </a:p>
        </p:txBody>
      </p:sp>
    </p:spTree>
    <p:extLst>
      <p:ext uri="{BB962C8B-B14F-4D97-AF65-F5344CB8AC3E}">
        <p14:creationId xmlns:p14="http://schemas.microsoft.com/office/powerpoint/2010/main" val="3036975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a:xfrm>
            <a:off x="457200" y="256939"/>
            <a:ext cx="8229600" cy="4337684"/>
          </a:xfrm>
        </p:spPr>
        <p:txBody>
          <a:bodyPr>
            <a:normAutofit/>
          </a:bodyPr>
          <a:lstStyle/>
          <a:p>
            <a:pPr>
              <a:buFont typeface="Wingdings" pitchFamily="2" charset="2"/>
              <a:buChar char="ü"/>
            </a:pPr>
            <a:endParaRPr lang="en-US" sz="1800" dirty="0"/>
          </a:p>
          <a:p>
            <a:endParaRPr lang="en-US" sz="1800" dirty="0"/>
          </a:p>
        </p:txBody>
      </p:sp>
      <p:sp>
        <p:nvSpPr>
          <p:cNvPr id="8" name="Rectangle 7">
            <a:extLst>
              <a:ext uri="{FF2B5EF4-FFF2-40B4-BE49-F238E27FC236}">
                <a16:creationId xmlns:a16="http://schemas.microsoft.com/office/drawing/2014/main" id="{3F4BEBA6-D2CE-4D40-AF4E-57712A500575}"/>
              </a:ext>
            </a:extLst>
          </p:cNvPr>
          <p:cNvSpPr/>
          <p:nvPr/>
        </p:nvSpPr>
        <p:spPr>
          <a:xfrm>
            <a:off x="963519" y="631382"/>
            <a:ext cx="6578391" cy="369332"/>
          </a:xfrm>
          <a:prstGeom prst="rect">
            <a:avLst/>
          </a:prstGeom>
        </p:spPr>
        <p:txBody>
          <a:bodyPr wrap="square">
            <a:spAutoFit/>
          </a:bodyPr>
          <a:lstStyle/>
          <a:p>
            <a:r>
              <a:rPr lang="en-US" dirty="0"/>
              <a:t>bicliques = bi.clique(filename, lleast, rleast, version, filetype)</a:t>
            </a:r>
          </a:p>
        </p:txBody>
      </p:sp>
      <p:sp>
        <p:nvSpPr>
          <p:cNvPr id="9" name="Text Box 2">
            <a:extLst>
              <a:ext uri="{FF2B5EF4-FFF2-40B4-BE49-F238E27FC236}">
                <a16:creationId xmlns:a16="http://schemas.microsoft.com/office/drawing/2014/main" id="{E5C57701-D9FA-7543-B896-0C0A435D4E4C}"/>
              </a:ext>
            </a:extLst>
          </p:cNvPr>
          <p:cNvSpPr txBox="1">
            <a:spLocks noChangeArrowheads="1"/>
          </p:cNvSpPr>
          <p:nvPr/>
        </p:nvSpPr>
        <p:spPr bwMode="auto">
          <a:xfrm>
            <a:off x="2324247" y="1450727"/>
            <a:ext cx="1276350" cy="16764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5	4	10</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L1	L6</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L1	L7</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L2	L8</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L2	L9</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L3	L8</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L4	L7</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L4	L6</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L4	L9</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L5	L6</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0" algn="l">
              <a:spcBef>
                <a:spcPts val="0"/>
              </a:spcBef>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L5	L8</a:t>
            </a:r>
            <a:endParaRPr lang="en-US" sz="1000" dirty="0">
              <a:effectLst/>
              <a:latin typeface="Times" pitchFamily="2" charset="0"/>
              <a:ea typeface="Times New Roman" panose="02020603050405020304" pitchFamily="18" charset="0"/>
              <a:cs typeface="Times New Roman" panose="02020603050405020304" pitchFamily="18" charset="0"/>
            </a:endParaRPr>
          </a:p>
          <a:p>
            <a:pPr marL="0" marR="0" indent="144145" algn="l">
              <a:spcBef>
                <a:spcPts val="0"/>
              </a:spcBef>
              <a:spcAft>
                <a:spcPts val="0"/>
              </a:spcAft>
            </a:pPr>
            <a:r>
              <a:rPr lang="en-US" sz="1000" dirty="0">
                <a:effectLst/>
                <a:latin typeface="Times" pitchFamily="2" charset="0"/>
                <a:ea typeface="Times New Roman" panose="02020603050405020304" pitchFamily="18" charset="0"/>
                <a:cs typeface="Times New Roman" panose="02020603050405020304" pitchFamily="18" charset="0"/>
              </a:rPr>
              <a:t> </a:t>
            </a:r>
          </a:p>
        </p:txBody>
      </p:sp>
      <p:sp>
        <p:nvSpPr>
          <p:cNvPr id="10" name="Rectangle 9">
            <a:extLst>
              <a:ext uri="{FF2B5EF4-FFF2-40B4-BE49-F238E27FC236}">
                <a16:creationId xmlns:a16="http://schemas.microsoft.com/office/drawing/2014/main" id="{DFCB4F64-2266-8140-8BFA-DB312E4142DA}"/>
              </a:ext>
            </a:extLst>
          </p:cNvPr>
          <p:cNvSpPr/>
          <p:nvPr/>
        </p:nvSpPr>
        <p:spPr>
          <a:xfrm>
            <a:off x="2251496" y="3378188"/>
            <a:ext cx="1218603" cy="276999"/>
          </a:xfrm>
          <a:prstGeom prst="rect">
            <a:avLst/>
          </a:prstGeom>
        </p:spPr>
        <p:txBody>
          <a:bodyPr wrap="none">
            <a:spAutoFit/>
          </a:bodyPr>
          <a:lstStyle/>
          <a:p>
            <a:pPr algn="just"/>
            <a:r>
              <a:rPr lang="en-US" sz="1200" dirty="0">
                <a:latin typeface="Times" pitchFamily="2" charset="0"/>
                <a:ea typeface="Times New Roman" panose="02020603050405020304" pitchFamily="18" charset="0"/>
                <a:cs typeface="Times New Roman" panose="02020603050405020304" pitchFamily="18" charset="0"/>
              </a:rPr>
              <a:t>Edge list format.</a:t>
            </a:r>
          </a:p>
        </p:txBody>
      </p:sp>
      <p:pic>
        <p:nvPicPr>
          <p:cNvPr id="12" name="Picture 11">
            <a:extLst>
              <a:ext uri="{FF2B5EF4-FFF2-40B4-BE49-F238E27FC236}">
                <a16:creationId xmlns:a16="http://schemas.microsoft.com/office/drawing/2014/main" id="{5917572F-5FD3-B047-9DCC-A91703F3A9F9}"/>
              </a:ext>
            </a:extLst>
          </p:cNvPr>
          <p:cNvPicPr>
            <a:picLocks noChangeAspect="1"/>
          </p:cNvPicPr>
          <p:nvPr/>
        </p:nvPicPr>
        <p:blipFill>
          <a:blip r:embed="rId3"/>
          <a:stretch>
            <a:fillRect/>
          </a:stretch>
        </p:blipFill>
        <p:spPr>
          <a:xfrm>
            <a:off x="4812276" y="1424384"/>
            <a:ext cx="938620" cy="1702243"/>
          </a:xfrm>
          <a:prstGeom prst="rect">
            <a:avLst/>
          </a:prstGeom>
        </p:spPr>
      </p:pic>
      <p:sp>
        <p:nvSpPr>
          <p:cNvPr id="13" name="Rectangle 12">
            <a:extLst>
              <a:ext uri="{FF2B5EF4-FFF2-40B4-BE49-F238E27FC236}">
                <a16:creationId xmlns:a16="http://schemas.microsoft.com/office/drawing/2014/main" id="{C6D4D82F-B02A-FE48-BAA7-0CED63E60EC3}"/>
              </a:ext>
            </a:extLst>
          </p:cNvPr>
          <p:cNvSpPr/>
          <p:nvPr/>
        </p:nvSpPr>
        <p:spPr>
          <a:xfrm>
            <a:off x="4496397" y="3358187"/>
            <a:ext cx="1535998" cy="276999"/>
          </a:xfrm>
          <a:prstGeom prst="rect">
            <a:avLst/>
          </a:prstGeom>
        </p:spPr>
        <p:txBody>
          <a:bodyPr wrap="none">
            <a:spAutoFit/>
          </a:bodyPr>
          <a:lstStyle/>
          <a:p>
            <a:pPr algn="just"/>
            <a:r>
              <a:rPr lang="en-US" sz="1200" dirty="0">
                <a:latin typeface="Times" pitchFamily="2" charset="0"/>
                <a:ea typeface="Times New Roman" panose="02020603050405020304" pitchFamily="18" charset="0"/>
                <a:cs typeface="Times New Roman" panose="02020603050405020304" pitchFamily="18" charset="0"/>
              </a:rPr>
              <a:t>Binary matrix format.</a:t>
            </a:r>
          </a:p>
        </p:txBody>
      </p:sp>
    </p:spTree>
    <p:extLst>
      <p:ext uri="{BB962C8B-B14F-4D97-AF65-F5344CB8AC3E}">
        <p14:creationId xmlns:p14="http://schemas.microsoft.com/office/powerpoint/2010/main" val="909259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FDC217-02DE-5B48-8D5D-8CF4311D59A4}"/>
              </a:ext>
            </a:extLst>
          </p:cNvPr>
          <p:cNvPicPr/>
          <p:nvPr/>
        </p:nvPicPr>
        <p:blipFill>
          <a:blip r:embed="rId2">
            <a:extLst>
              <a:ext uri="{28A0092B-C50C-407E-A947-70E740481C1C}">
                <a14:useLocalDpi xmlns:a14="http://schemas.microsoft.com/office/drawing/2010/main" val="0"/>
              </a:ext>
            </a:extLst>
          </a:blip>
          <a:stretch>
            <a:fillRect/>
          </a:stretch>
        </p:blipFill>
        <p:spPr>
          <a:xfrm>
            <a:off x="5955681" y="863181"/>
            <a:ext cx="1343660" cy="1880870"/>
          </a:xfrm>
          <a:prstGeom prst="rect">
            <a:avLst/>
          </a:prstGeom>
        </p:spPr>
      </p:pic>
      <p:pic>
        <p:nvPicPr>
          <p:cNvPr id="10" name="Picture 9">
            <a:extLst>
              <a:ext uri="{FF2B5EF4-FFF2-40B4-BE49-F238E27FC236}">
                <a16:creationId xmlns:a16="http://schemas.microsoft.com/office/drawing/2014/main" id="{C6BAA204-1B68-534F-AE8A-D09A6AE2C173}"/>
              </a:ext>
            </a:extLst>
          </p:cNvPr>
          <p:cNvPicPr/>
          <p:nvPr/>
        </p:nvPicPr>
        <p:blipFill>
          <a:blip r:embed="rId3">
            <a:extLst>
              <a:ext uri="{28A0092B-C50C-407E-A947-70E740481C1C}">
                <a14:useLocalDpi xmlns:a14="http://schemas.microsoft.com/office/drawing/2010/main" val="0"/>
              </a:ext>
            </a:extLst>
          </a:blip>
          <a:stretch>
            <a:fillRect/>
          </a:stretch>
        </p:blipFill>
        <p:spPr>
          <a:xfrm>
            <a:off x="1181840" y="1072096"/>
            <a:ext cx="3072765" cy="1463040"/>
          </a:xfrm>
          <a:prstGeom prst="rect">
            <a:avLst/>
          </a:prstGeom>
        </p:spPr>
      </p:pic>
      <p:sp>
        <p:nvSpPr>
          <p:cNvPr id="11" name="Rectangle 10">
            <a:extLst>
              <a:ext uri="{FF2B5EF4-FFF2-40B4-BE49-F238E27FC236}">
                <a16:creationId xmlns:a16="http://schemas.microsoft.com/office/drawing/2014/main" id="{62A1439C-1B2A-5342-A2BB-7F5174052BBA}"/>
              </a:ext>
            </a:extLst>
          </p:cNvPr>
          <p:cNvSpPr/>
          <p:nvPr/>
        </p:nvSpPr>
        <p:spPr>
          <a:xfrm>
            <a:off x="1968605" y="3367025"/>
            <a:ext cx="4572000" cy="738664"/>
          </a:xfrm>
          <a:prstGeom prst="rect">
            <a:avLst/>
          </a:prstGeom>
        </p:spPr>
        <p:txBody>
          <a:bodyPr>
            <a:spAutoFit/>
          </a:bodyPr>
          <a:lstStyle/>
          <a:p>
            <a:pPr algn="just"/>
            <a:r>
              <a:rPr lang="en-US" sz="1200" dirty="0">
                <a:latin typeface="Arial" panose="020B0604020202020204" pitchFamily="34" charset="0"/>
                <a:ea typeface="Times New Roman" panose="02020603050405020304" pitchFamily="18" charset="0"/>
                <a:cs typeface="Arial" panose="020B0604020202020204" pitchFamily="34" charset="0"/>
              </a:rPr>
              <a:t>A call to </a:t>
            </a:r>
            <a:r>
              <a:rPr lang="en-US" sz="1200" i="1" dirty="0">
                <a:latin typeface="Arial" panose="020B0604020202020204" pitchFamily="34" charset="0"/>
                <a:ea typeface="Times New Roman" panose="02020603050405020304" pitchFamily="18" charset="0"/>
                <a:cs typeface="Arial" panose="020B0604020202020204" pitchFamily="34" charset="0"/>
              </a:rPr>
              <a:t>bi.clique</a:t>
            </a:r>
            <a:r>
              <a:rPr lang="en-US" sz="1200" dirty="0">
                <a:latin typeface="Arial" panose="020B0604020202020204" pitchFamily="34" charset="0"/>
                <a:ea typeface="Times New Roman" panose="02020603050405020304" pitchFamily="18" charset="0"/>
                <a:cs typeface="Arial" panose="020B0604020202020204" pitchFamily="34" charset="0"/>
              </a:rPr>
              <a:t> specifying the minimum sizes of bicliques to report. And l</a:t>
            </a:r>
            <a:r>
              <a:rPr lang="en-US" sz="1200" dirty="0">
                <a:latin typeface="Arial" panose="020B0604020202020204" pitchFamily="34" charset="0"/>
                <a:cs typeface="Arial" panose="020B0604020202020204" pitchFamily="34" charset="0"/>
              </a:rPr>
              <a:t>isting the bicliques saved in the </a:t>
            </a:r>
            <a:r>
              <a:rPr lang="en-US" sz="1200" i="1" dirty="0">
                <a:latin typeface="Arial" panose="020B0604020202020204" pitchFamily="34" charset="0"/>
                <a:cs typeface="Arial" panose="020B0604020202020204" pitchFamily="34" charset="0"/>
              </a:rPr>
              <a:t>bicliques</a:t>
            </a:r>
            <a:r>
              <a:rPr lang="en-US" sz="1200" dirty="0">
                <a:latin typeface="Arial" panose="020B0604020202020204" pitchFamily="34" charset="0"/>
                <a:cs typeface="Arial" panose="020B0604020202020204" pitchFamily="34" charset="0"/>
              </a:rPr>
              <a:t> variable.</a:t>
            </a:r>
          </a:p>
          <a:p>
            <a:pPr algn="just"/>
            <a:endParaRPr lang="en-US" dirty="0">
              <a:latin typeface="Times"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229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Biclique Download Stats</a:t>
            </a:r>
          </a:p>
        </p:txBody>
      </p:sp>
      <p:pic>
        <p:nvPicPr>
          <p:cNvPr id="12" name="Content Placeholder 11">
            <a:extLst>
              <a:ext uri="{FF2B5EF4-FFF2-40B4-BE49-F238E27FC236}">
                <a16:creationId xmlns:a16="http://schemas.microsoft.com/office/drawing/2014/main" id="{2AECEA76-33AB-C542-89BB-7C7C1E0A1B28}"/>
              </a:ext>
            </a:extLst>
          </p:cNvPr>
          <p:cNvPicPr>
            <a:picLocks noGrp="1" noChangeAspect="1"/>
          </p:cNvPicPr>
          <p:nvPr>
            <p:ph idx="1"/>
          </p:nvPr>
        </p:nvPicPr>
        <p:blipFill>
          <a:blip r:embed="rId2"/>
          <a:stretch>
            <a:fillRect/>
          </a:stretch>
        </p:blipFill>
        <p:spPr>
          <a:xfrm>
            <a:off x="457200" y="1387169"/>
            <a:ext cx="8229600" cy="3020036"/>
          </a:xfrm>
        </p:spPr>
      </p:pic>
      <p:pic>
        <p:nvPicPr>
          <p:cNvPr id="14" name="Picture 13">
            <a:extLst>
              <a:ext uri="{FF2B5EF4-FFF2-40B4-BE49-F238E27FC236}">
                <a16:creationId xmlns:a16="http://schemas.microsoft.com/office/drawing/2014/main" id="{C48BA8D2-2AC0-3B40-A8EE-0B5FDA0AB963}"/>
              </a:ext>
            </a:extLst>
          </p:cNvPr>
          <p:cNvPicPr>
            <a:picLocks noChangeAspect="1"/>
          </p:cNvPicPr>
          <p:nvPr/>
        </p:nvPicPr>
        <p:blipFill>
          <a:blip r:embed="rId3"/>
          <a:stretch>
            <a:fillRect/>
          </a:stretch>
        </p:blipFill>
        <p:spPr>
          <a:xfrm>
            <a:off x="6817014" y="914393"/>
            <a:ext cx="1284117" cy="310805"/>
          </a:xfrm>
          <a:prstGeom prst="rect">
            <a:avLst/>
          </a:prstGeom>
        </p:spPr>
      </p:pic>
    </p:spTree>
    <p:extLst>
      <p:ext uri="{BB962C8B-B14F-4D97-AF65-F5344CB8AC3E}">
        <p14:creationId xmlns:p14="http://schemas.microsoft.com/office/powerpoint/2010/main" val="1289084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D62BB4-4797-F94C-9E70-D4C4376715A2}"/>
              </a:ext>
            </a:extLst>
          </p:cNvPr>
          <p:cNvSpPr>
            <a:spLocks noGrp="1"/>
          </p:cNvSpPr>
          <p:nvPr>
            <p:ph type="title"/>
          </p:nvPr>
        </p:nvSpPr>
        <p:spPr>
          <a:xfrm>
            <a:off x="722313" y="1669257"/>
            <a:ext cx="7772400" cy="733877"/>
          </a:xfrm>
        </p:spPr>
        <p:txBody>
          <a:bodyPr/>
          <a:lstStyle/>
          <a:p>
            <a:r>
              <a:rPr lang="en-US" cap="none" dirty="0"/>
              <a:t>BMC Research Notes</a:t>
            </a:r>
          </a:p>
        </p:txBody>
      </p:sp>
      <p:sp>
        <p:nvSpPr>
          <p:cNvPr id="17" name="Text Placeholder 16">
            <a:extLst>
              <a:ext uri="{FF2B5EF4-FFF2-40B4-BE49-F238E27FC236}">
                <a16:creationId xmlns:a16="http://schemas.microsoft.com/office/drawing/2014/main" id="{8E8415BF-4F34-C44E-8F20-B5638F6C79CE}"/>
              </a:ext>
            </a:extLst>
          </p:cNvPr>
          <p:cNvSpPr>
            <a:spLocks noGrp="1"/>
          </p:cNvSpPr>
          <p:nvPr>
            <p:ph type="body" idx="1"/>
          </p:nvPr>
        </p:nvSpPr>
        <p:spPr>
          <a:xfrm>
            <a:off x="722313" y="2403134"/>
            <a:ext cx="7772400" cy="902041"/>
          </a:xfrm>
        </p:spPr>
        <p:txBody>
          <a:bodyPr/>
          <a:lstStyle/>
          <a:p>
            <a:r>
              <a:rPr lang="en-US" dirty="0"/>
              <a:t>Biclique: Maximal Biclique Enumeration in Bipartite Graphs </a:t>
            </a:r>
          </a:p>
          <a:p>
            <a:r>
              <a:rPr lang="en-US" dirty="0"/>
              <a:t>To be submitted</a:t>
            </a:r>
          </a:p>
        </p:txBody>
      </p:sp>
    </p:spTree>
    <p:extLst>
      <p:ext uri="{BB962C8B-B14F-4D97-AF65-F5344CB8AC3E}">
        <p14:creationId xmlns:p14="http://schemas.microsoft.com/office/powerpoint/2010/main" val="902846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Milestones</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a:buFont typeface="Wingdings" pitchFamily="2" charset="2"/>
              <a:buChar char="ü"/>
            </a:pPr>
            <a:r>
              <a:rPr lang="en-US" sz="1800" b="1" dirty="0"/>
              <a:t>Spring 2018 </a:t>
            </a:r>
            <a:r>
              <a:rPr lang="en-US" sz="1800" dirty="0"/>
              <a:t>– Finish the weighted paraclique paper and biclique paper.</a:t>
            </a:r>
          </a:p>
          <a:p>
            <a:pPr>
              <a:buFont typeface="Wingdings" pitchFamily="2" charset="2"/>
              <a:buChar char="ü"/>
            </a:pPr>
            <a:r>
              <a:rPr lang="en-US" sz="1800" b="1" dirty="0"/>
              <a:t>Summer 2018 </a:t>
            </a:r>
            <a:r>
              <a:rPr lang="en-US" sz="1800" dirty="0"/>
              <a:t>– Finish outlier detection paper.</a:t>
            </a:r>
          </a:p>
          <a:p>
            <a:pPr>
              <a:buFont typeface="Wingdings" pitchFamily="2" charset="2"/>
              <a:buChar char="ü"/>
            </a:pPr>
            <a:r>
              <a:rPr lang="en-US" sz="1800" b="1" dirty="0"/>
              <a:t>Fall 2018 </a:t>
            </a:r>
            <a:r>
              <a:rPr lang="en-US" sz="1800" dirty="0"/>
              <a:t>- Finalize research results for dissertation. Schedule dissertation defense.</a:t>
            </a:r>
          </a:p>
          <a:p>
            <a:pPr>
              <a:buFont typeface="Wingdings" pitchFamily="2" charset="2"/>
              <a:buChar char="ü"/>
            </a:pPr>
            <a:r>
              <a:rPr lang="en-US" sz="1800" b="1" dirty="0"/>
              <a:t>November 2018 </a:t>
            </a:r>
            <a:r>
              <a:rPr lang="en-US" sz="1800" dirty="0"/>
              <a:t>- Defend dissertation. Submit final copy of dissertation to graduate school.</a:t>
            </a:r>
          </a:p>
          <a:p>
            <a:endParaRPr lang="en-US" sz="1800" dirty="0"/>
          </a:p>
          <a:p>
            <a:pPr marL="0" indent="0">
              <a:buNone/>
            </a:pPr>
            <a:r>
              <a:rPr lang="en-US" sz="1800" dirty="0"/>
              <a:t>Detailed progresses are available at </a:t>
            </a:r>
            <a:r>
              <a:rPr lang="en-US" sz="1800" dirty="0">
                <a:hlinkClick r:id="rId2"/>
              </a:rPr>
              <a:t>http://yupinglu.me/dissertation</a:t>
            </a:r>
            <a:endParaRPr lang="en-US" sz="1800" dirty="0"/>
          </a:p>
          <a:p>
            <a:endParaRPr lang="en-US" sz="1800" dirty="0"/>
          </a:p>
        </p:txBody>
      </p:sp>
    </p:spTree>
    <p:extLst>
      <p:ext uri="{BB962C8B-B14F-4D97-AF65-F5344CB8AC3E}">
        <p14:creationId xmlns:p14="http://schemas.microsoft.com/office/powerpoint/2010/main" val="1787517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general introduction</a:t>
            </a:r>
            <a:endParaRPr lang="en-US" sz="3200" b="0" dirty="0"/>
          </a:p>
        </p:txBody>
      </p:sp>
    </p:spTree>
    <p:extLst>
      <p:ext uri="{BB962C8B-B14F-4D97-AF65-F5344CB8AC3E}">
        <p14:creationId xmlns:p14="http://schemas.microsoft.com/office/powerpoint/2010/main" val="3757867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268243-5373-9B48-8ABE-29516E5D7B41}"/>
              </a:ext>
            </a:extLst>
          </p:cNvPr>
          <p:cNvSpPr>
            <a:spLocks noGrp="1"/>
          </p:cNvSpPr>
          <p:nvPr>
            <p:ph type="body" sz="quarter" idx="10"/>
          </p:nvPr>
        </p:nvSpPr>
        <p:spPr/>
        <p:txBody>
          <a:bodyPr>
            <a:normAutofit/>
          </a:bodyPr>
          <a:lstStyle/>
          <a:p>
            <a:r>
              <a:rPr lang="en-US" sz="1800" dirty="0"/>
              <a:t>Thank you for your attention! </a:t>
            </a:r>
          </a:p>
          <a:p>
            <a:r>
              <a:rPr lang="en-US" sz="1800" dirty="0"/>
              <a:t>Any questions?</a:t>
            </a:r>
          </a:p>
        </p:txBody>
      </p:sp>
    </p:spTree>
    <p:extLst>
      <p:ext uri="{BB962C8B-B14F-4D97-AF65-F5344CB8AC3E}">
        <p14:creationId xmlns:p14="http://schemas.microsoft.com/office/powerpoint/2010/main" val="424268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Graph Basics</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a:buFont typeface="Wingdings" pitchFamily="2" charset="2"/>
              <a:buChar char="v"/>
            </a:pPr>
            <a:r>
              <a:rPr lang="en-US" sz="1400" b="1" dirty="0"/>
              <a:t>Graph: </a:t>
            </a:r>
            <a:r>
              <a:rPr lang="en-US" sz="1400" dirty="0"/>
              <a:t>G = (V, E), a set of vertices (V) and edges (E). </a:t>
            </a:r>
          </a:p>
          <a:p>
            <a:pPr>
              <a:buFont typeface="Wingdings" pitchFamily="2" charset="2"/>
              <a:buChar char="v"/>
            </a:pPr>
            <a:r>
              <a:rPr lang="en-US" sz="1400" b="1" dirty="0"/>
              <a:t>Clique: </a:t>
            </a:r>
            <a:r>
              <a:rPr lang="en-US" sz="1400" dirty="0"/>
              <a:t>C, is a subset of the vertices C ⊆ V, in an undirected graph G = (V, E), such that every two distinct vertices are connected with each other.</a:t>
            </a:r>
          </a:p>
          <a:p>
            <a:pPr marL="457200" lvl="1" indent="0">
              <a:buNone/>
            </a:pPr>
            <a:endParaRPr lang="en-US" sz="1400" dirty="0"/>
          </a:p>
        </p:txBody>
      </p:sp>
      <p:pic>
        <p:nvPicPr>
          <p:cNvPr id="3" name="Picture 2">
            <a:extLst>
              <a:ext uri="{FF2B5EF4-FFF2-40B4-BE49-F238E27FC236}">
                <a16:creationId xmlns:a16="http://schemas.microsoft.com/office/drawing/2014/main" id="{B99420B2-29D1-A74B-9FC1-BAF3A6B01822}"/>
              </a:ext>
            </a:extLst>
          </p:cNvPr>
          <p:cNvPicPr>
            <a:picLocks noChangeAspect="1"/>
          </p:cNvPicPr>
          <p:nvPr/>
        </p:nvPicPr>
        <p:blipFill>
          <a:blip r:embed="rId3"/>
          <a:stretch>
            <a:fillRect/>
          </a:stretch>
        </p:blipFill>
        <p:spPr>
          <a:xfrm>
            <a:off x="2941765" y="2185147"/>
            <a:ext cx="2452175" cy="2023783"/>
          </a:xfrm>
          <a:prstGeom prst="rect">
            <a:avLst/>
          </a:prstGeom>
        </p:spPr>
      </p:pic>
    </p:spTree>
    <p:extLst>
      <p:ext uri="{BB962C8B-B14F-4D97-AF65-F5344CB8AC3E}">
        <p14:creationId xmlns:p14="http://schemas.microsoft.com/office/powerpoint/2010/main" val="3423612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Graph Basics</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lvl="1">
              <a:buFont typeface="Arial" panose="020B0604020202020204" pitchFamily="34" charset="0"/>
              <a:buChar char="•"/>
            </a:pPr>
            <a:endParaRPr lang="en-US" sz="1400" dirty="0"/>
          </a:p>
          <a:p>
            <a:pPr>
              <a:buFont typeface="Wingdings" pitchFamily="2" charset="2"/>
              <a:buChar char="v"/>
            </a:pPr>
            <a:r>
              <a:rPr lang="en-US" sz="1400" b="1" dirty="0"/>
              <a:t>Paraclique: </a:t>
            </a:r>
            <a:r>
              <a:rPr lang="en-US" sz="1400" dirty="0"/>
              <a:t>a subgraph of G which is constructed from a maximum clique by adding vertices which are "highly connected”. The definition of "highly connected" is controlled by the glom factor g. </a:t>
            </a:r>
          </a:p>
        </p:txBody>
      </p:sp>
      <p:pic>
        <p:nvPicPr>
          <p:cNvPr id="4" name="Picture 3">
            <a:extLst>
              <a:ext uri="{FF2B5EF4-FFF2-40B4-BE49-F238E27FC236}">
                <a16:creationId xmlns:a16="http://schemas.microsoft.com/office/drawing/2014/main" id="{68078C3B-E3CA-9F42-9DD3-F579B25E5FC7}"/>
              </a:ext>
            </a:extLst>
          </p:cNvPr>
          <p:cNvPicPr>
            <a:picLocks noChangeAspect="1"/>
          </p:cNvPicPr>
          <p:nvPr/>
        </p:nvPicPr>
        <p:blipFill>
          <a:blip r:embed="rId3"/>
          <a:stretch>
            <a:fillRect/>
          </a:stretch>
        </p:blipFill>
        <p:spPr>
          <a:xfrm>
            <a:off x="3020400" y="2053129"/>
            <a:ext cx="3001765" cy="2541494"/>
          </a:xfrm>
          <a:prstGeom prst="rect">
            <a:avLst/>
          </a:prstGeom>
        </p:spPr>
      </p:pic>
    </p:spTree>
    <p:extLst>
      <p:ext uri="{BB962C8B-B14F-4D97-AF65-F5344CB8AC3E}">
        <p14:creationId xmlns:p14="http://schemas.microsoft.com/office/powerpoint/2010/main" val="271374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Graph Basics</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lvl="1">
              <a:buFont typeface="Arial" panose="020B0604020202020204" pitchFamily="34" charset="0"/>
              <a:buChar char="•"/>
            </a:pPr>
            <a:endParaRPr lang="en-US" sz="1400" dirty="0"/>
          </a:p>
          <a:p>
            <a:pPr>
              <a:buFont typeface="Wingdings" pitchFamily="2" charset="2"/>
              <a:buChar char="v"/>
            </a:pPr>
            <a:r>
              <a:rPr lang="en-US" sz="1400" b="1" dirty="0"/>
              <a:t>Biclique: </a:t>
            </a:r>
            <a:r>
              <a:rPr lang="en-US" sz="1400" dirty="0"/>
              <a:t>or a complete bipartite graph, is a special kind of bipartite graph where every vertex of the first set is connected to every vertex of the second set. </a:t>
            </a:r>
          </a:p>
          <a:p>
            <a:pPr marL="457200" lvl="1" indent="0">
              <a:buNone/>
            </a:pPr>
            <a:endParaRPr lang="en-US" sz="1400" dirty="0"/>
          </a:p>
        </p:txBody>
      </p:sp>
      <p:pic>
        <p:nvPicPr>
          <p:cNvPr id="3" name="Picture 2">
            <a:extLst>
              <a:ext uri="{FF2B5EF4-FFF2-40B4-BE49-F238E27FC236}">
                <a16:creationId xmlns:a16="http://schemas.microsoft.com/office/drawing/2014/main" id="{D5EAAAB6-C4A0-4649-8E78-5E40117AD9DE}"/>
              </a:ext>
            </a:extLst>
          </p:cNvPr>
          <p:cNvPicPr>
            <a:picLocks noChangeAspect="1"/>
          </p:cNvPicPr>
          <p:nvPr/>
        </p:nvPicPr>
        <p:blipFill>
          <a:blip r:embed="rId3"/>
          <a:stretch>
            <a:fillRect/>
          </a:stretch>
        </p:blipFill>
        <p:spPr>
          <a:xfrm>
            <a:off x="3827251" y="2292725"/>
            <a:ext cx="1485429" cy="1277469"/>
          </a:xfrm>
          <a:prstGeom prst="rect">
            <a:avLst/>
          </a:prstGeom>
        </p:spPr>
      </p:pic>
    </p:spTree>
    <p:extLst>
      <p:ext uri="{BB962C8B-B14F-4D97-AF65-F5344CB8AC3E}">
        <p14:creationId xmlns:p14="http://schemas.microsoft.com/office/powerpoint/2010/main" val="109740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Part 1: A robustness metric for clustering algorithms</a:t>
            </a:r>
            <a:endParaRPr lang="en-US" sz="3200" b="0" dirty="0"/>
          </a:p>
        </p:txBody>
      </p:sp>
    </p:spTree>
    <p:extLst>
      <p:ext uri="{BB962C8B-B14F-4D97-AF65-F5344CB8AC3E}">
        <p14:creationId xmlns:p14="http://schemas.microsoft.com/office/powerpoint/2010/main" val="2714133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Background</a:t>
            </a:r>
          </a:p>
        </p:txBody>
      </p:sp>
      <p:sp>
        <p:nvSpPr>
          <p:cNvPr id="5" name="Content Placeholder 4">
            <a:extLst>
              <a:ext uri="{FF2B5EF4-FFF2-40B4-BE49-F238E27FC236}">
                <a16:creationId xmlns:a16="http://schemas.microsoft.com/office/drawing/2014/main" id="{E5268243-5373-9B48-8ABE-29516E5D7B41}"/>
              </a:ext>
            </a:extLst>
          </p:cNvPr>
          <p:cNvSpPr>
            <a:spLocks noGrp="1"/>
          </p:cNvSpPr>
          <p:nvPr>
            <p:ph idx="1"/>
          </p:nvPr>
        </p:nvSpPr>
        <p:spPr/>
        <p:txBody>
          <a:bodyPr>
            <a:normAutofit/>
          </a:bodyPr>
          <a:lstStyle/>
          <a:p>
            <a:pPr>
              <a:buFont typeface="Arial" panose="020B0604020202020204" pitchFamily="34" charset="0"/>
              <a:buChar char="•"/>
            </a:pPr>
            <a:r>
              <a:rPr lang="en-US" sz="1800" dirty="0"/>
              <a:t>Cluster analysis is a core task in modern data-centric computation. But clustering algorithms often have one or more settings that can affect the clusters produced. Such a setting may represent, for example, a preset variable, a parameter of interest, or various sorts of initial assignments.</a:t>
            </a:r>
          </a:p>
          <a:p>
            <a:pPr>
              <a:buFont typeface="Arial" panose="020B0604020202020204" pitchFamily="34" charset="0"/>
              <a:buChar char="•"/>
            </a:pPr>
            <a:endParaRPr lang="en-US" sz="1800" dirty="0"/>
          </a:p>
          <a:p>
            <a:pPr>
              <a:buFont typeface="Arial" panose="020B0604020202020204" pitchFamily="34" charset="0"/>
              <a:buChar char="•"/>
            </a:pPr>
            <a:r>
              <a:rPr lang="en-US" sz="1800" dirty="0"/>
              <a:t>A question of interest then is this: to what degree do the clusters produced vary as setting values change?</a:t>
            </a:r>
          </a:p>
          <a:p>
            <a:pPr marL="457200" lvl="1" indent="0">
              <a:buNone/>
            </a:pPr>
            <a:endParaRPr lang="en-US" sz="1400" dirty="0"/>
          </a:p>
        </p:txBody>
      </p:sp>
    </p:spTree>
    <p:extLst>
      <p:ext uri="{BB962C8B-B14F-4D97-AF65-F5344CB8AC3E}">
        <p14:creationId xmlns:p14="http://schemas.microsoft.com/office/powerpoint/2010/main" val="1581315341"/>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4753</TotalTime>
  <Words>2092</Words>
  <Application>Microsoft Macintosh PowerPoint</Application>
  <PresentationFormat>On-screen Show (16:9)</PresentationFormat>
  <Paragraphs>240</Paragraphs>
  <Slides>40</Slides>
  <Notes>16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40</vt:i4>
      </vt:variant>
    </vt:vector>
  </HeadingPairs>
  <TitlesOfParts>
    <vt:vector size="54" baseType="lpstr">
      <vt:lpstr>SimSun</vt:lpstr>
      <vt:lpstr>Arial</vt:lpstr>
      <vt:lpstr>Bradley Hand</vt:lpstr>
      <vt:lpstr>Calibri</vt:lpstr>
      <vt:lpstr>Chalkduster</vt:lpstr>
      <vt:lpstr>Courier New</vt:lpstr>
      <vt:lpstr>Georgia</vt:lpstr>
      <vt:lpstr>Times</vt:lpstr>
      <vt:lpstr>Times New Roman</vt:lpstr>
      <vt:lpstr>Wingdings</vt:lpstr>
      <vt:lpstr>Title Screens</vt:lpstr>
      <vt:lpstr>Content: Meta Info</vt:lpstr>
      <vt:lpstr>Fancy Pictures</vt:lpstr>
      <vt:lpstr>Charts</vt:lpstr>
      <vt:lpstr>Clustering Metric, Weighted Graph Algorithm and Singular Spectrum Method for the Analysis of Scientific Data  A Dissertation Proposal by: Yuping Lu (Allan)</vt:lpstr>
      <vt:lpstr>The Candidate</vt:lpstr>
      <vt:lpstr>The Candidate</vt:lpstr>
      <vt:lpstr>A general introduction</vt:lpstr>
      <vt:lpstr>Graph Basics</vt:lpstr>
      <vt:lpstr>Graph Basics</vt:lpstr>
      <vt:lpstr>Graph Basics</vt:lpstr>
      <vt:lpstr>Part 1: A robustness metric for clustering algorithms</vt:lpstr>
      <vt:lpstr>Background</vt:lpstr>
      <vt:lpstr>Robustness Metric</vt:lpstr>
      <vt:lpstr>PowerPoint Presentation</vt:lpstr>
      <vt:lpstr>PowerPoint Presentation</vt:lpstr>
      <vt:lpstr>PowerPoint Presentation</vt:lpstr>
      <vt:lpstr>14th International Symposium on Bioinformatics Research and Applications (ISBRA 2018)</vt:lpstr>
      <vt:lpstr>Part 2: A clique finding algorithm for weighted biological networks</vt:lpstr>
      <vt:lpstr>Background</vt:lpstr>
      <vt:lpstr>Method</vt:lpstr>
      <vt:lpstr>The weighted paraclique algorithm</vt:lpstr>
      <vt:lpstr>PowerPoint Presentation</vt:lpstr>
      <vt:lpstr>PowerPoint Presentation</vt:lpstr>
      <vt:lpstr>PowerPoint Presentation</vt:lpstr>
      <vt:lpstr>The 9th ACM Conference on Bioinformatics, Computational Biology, and Health Informatics (ACM-BCB 2018)</vt:lpstr>
      <vt:lpstr>Part 3: Outlier detection on Atmospheric Radiation Measurement (ARM) data</vt:lpstr>
      <vt:lpstr>Outlier Detection on SGPMET Data</vt:lpstr>
      <vt:lpstr>Correlations Between Variables</vt:lpstr>
      <vt:lpstr>Drawback of Pearson Correlation</vt:lpstr>
      <vt:lpstr>Singular Spectrum Analysis (SSA)</vt:lpstr>
      <vt:lpstr>Singular Spectrum Analysis (SSA)</vt:lpstr>
      <vt:lpstr>Singular Spectrum Analysis (SSA)</vt:lpstr>
      <vt:lpstr>Singular Spectrum Analysis (SSA)</vt:lpstr>
      <vt:lpstr>Singular Spectrum Analysis (SSA)</vt:lpstr>
      <vt:lpstr>IEEE International Conference on Data Mining (ICDM 2018)</vt:lpstr>
      <vt:lpstr>Part 4: Maximal Biclique enumeration R package</vt:lpstr>
      <vt:lpstr>Biclique Implementation</vt:lpstr>
      <vt:lpstr>PowerPoint Presentation</vt:lpstr>
      <vt:lpstr>PowerPoint Presentation</vt:lpstr>
      <vt:lpstr>Biclique Download Stats</vt:lpstr>
      <vt:lpstr>BMC Research Notes</vt:lpstr>
      <vt:lpstr>Milestones</vt:lpstr>
      <vt:lpstr>PowerPoint Presentation</vt:lpstr>
    </vt:vector>
  </TitlesOfParts>
  <Manager/>
  <Company>University of Tennessee</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subject/>
  <dc:creator/>
  <cp:keywords/>
  <dc:description/>
  <cp:lastModifiedBy>Yuping Lu</cp:lastModifiedBy>
  <cp:revision>301</cp:revision>
  <dcterms:created xsi:type="dcterms:W3CDTF">2014-12-02T19:58:44Z</dcterms:created>
  <dcterms:modified xsi:type="dcterms:W3CDTF">2018-04-02T16:55:19Z</dcterms:modified>
  <cp:category/>
</cp:coreProperties>
</file>